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3"/>
  </p:notesMasterIdLst>
  <p:sldIdLst>
    <p:sldId id="259" r:id="rId2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8B74B"/>
    <a:srgbClr val="02683D"/>
    <a:srgbClr val="03F509"/>
    <a:srgbClr val="FEFC3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6982"/>
    <p:restoredTop sz="94749"/>
  </p:normalViewPr>
  <p:slideViewPr>
    <p:cSldViewPr snapToGrid="0">
      <p:cViewPr varScale="1">
        <p:scale>
          <a:sx n="143" d="100"/>
          <a:sy n="143" d="100"/>
        </p:scale>
        <p:origin x="1182" y="114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900113" cy="900113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A6092D2-1666-0B44-AE21-30C8CB5BB9FE}" type="datetimeFigureOut">
              <a:rPr lang="en-US" smtClean="0"/>
              <a:t>11/21/2024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56D51A3-7224-134F-A159-1F91F907016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78706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56D51A3-7224-134F-A159-1F91F9070164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4275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1CED0-6B29-DC46-B5DF-806FB872EB4A}" type="datetimeFigureOut">
              <a:rPr lang="en-US" smtClean="0"/>
              <a:t>11/21/2024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0417A-EF86-A944-83DE-FBCF684B3E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06614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1CED0-6B29-DC46-B5DF-806FB872EB4A}" type="datetimeFigureOut">
              <a:rPr lang="en-US" smtClean="0"/>
              <a:t>11/21/2024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0417A-EF86-A944-83DE-FBCF684B3E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83055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82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82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1CED0-6B29-DC46-B5DF-806FB872EB4A}" type="datetimeFigureOut">
              <a:rPr lang="en-US" smtClean="0"/>
              <a:t>11/21/2024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0417A-EF86-A944-83DE-FBCF684B3E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21842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1CED0-6B29-DC46-B5DF-806FB872EB4A}" type="datetimeFigureOut">
              <a:rPr lang="en-US" smtClean="0"/>
              <a:t>11/21/2024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0417A-EF86-A944-83DE-FBCF684B3E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6880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1CED0-6B29-DC46-B5DF-806FB872EB4A}" type="datetimeFigureOut">
              <a:rPr lang="en-US" smtClean="0"/>
              <a:t>11/21/2024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0417A-EF86-A944-83DE-FBCF684B3E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71225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1CED0-6B29-DC46-B5DF-806FB872EB4A}" type="datetimeFigureOut">
              <a:rPr lang="en-US" smtClean="0"/>
              <a:t>11/21/2024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0417A-EF86-A944-83DE-FBCF684B3E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48810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1CED0-6B29-DC46-B5DF-806FB872EB4A}" type="datetimeFigureOut">
              <a:rPr lang="en-US" smtClean="0"/>
              <a:t>11/21/2024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0417A-EF86-A944-83DE-FBCF684B3E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77705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1CED0-6B29-DC46-B5DF-806FB872EB4A}" type="datetimeFigureOut">
              <a:rPr lang="en-US" smtClean="0"/>
              <a:t>11/21/2024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0417A-EF86-A944-83DE-FBCF684B3E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75919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1CED0-6B29-DC46-B5DF-806FB872EB4A}" type="datetimeFigureOut">
              <a:rPr lang="en-US" smtClean="0"/>
              <a:t>11/21/2024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0417A-EF86-A944-83DE-FBCF684B3E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20029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1CED0-6B29-DC46-B5DF-806FB872EB4A}" type="datetimeFigureOut">
              <a:rPr lang="en-US" smtClean="0"/>
              <a:t>11/21/2024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0417A-EF86-A944-83DE-FBCF684B3E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93418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1CED0-6B29-DC46-B5DF-806FB872EB4A}" type="datetimeFigureOut">
              <a:rPr lang="en-US" smtClean="0"/>
              <a:t>11/21/2024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0417A-EF86-A944-83DE-FBCF684B3E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64784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B51CED0-6B29-DC46-B5DF-806FB872EB4A}" type="datetimeFigureOut">
              <a:rPr lang="en-US" smtClean="0"/>
              <a:t>11/21/2024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2F0417A-EF86-A944-83DE-FBCF684B3E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76725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hyperlink" Target="mailto:adminoffice@west-tytherley.hants.sch.uk" TargetMode="External"/><Relationship Id="rId4" Type="http://schemas.openxmlformats.org/officeDocument/2006/relationships/image" Target="../media/image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0" descr="A child looking at a book&#10;&#10;Description automatically generated">
            <a:extLst>
              <a:ext uri="{FF2B5EF4-FFF2-40B4-BE49-F238E27FC236}">
                <a16:creationId xmlns:a16="http://schemas.microsoft.com/office/drawing/2014/main" id="{9C6CDFEA-7F7C-2C77-A89F-8521A6E708D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22286" y="0"/>
            <a:ext cx="782447" cy="1051814"/>
          </a:xfrm>
          <a:prstGeom prst="rect">
            <a:avLst/>
          </a:prstGeom>
        </p:spPr>
      </p:pic>
      <p:pic>
        <p:nvPicPr>
          <p:cNvPr id="23" name="Picture 22" descr="A group of children looking through a magnifying glass&#10;&#10;Description automatically generated">
            <a:extLst>
              <a:ext uri="{FF2B5EF4-FFF2-40B4-BE49-F238E27FC236}">
                <a16:creationId xmlns:a16="http://schemas.microsoft.com/office/drawing/2014/main" id="{F1D66A12-D2BA-B400-81B8-949DAFBA803E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7042"/>
          <a:stretch/>
        </p:blipFill>
        <p:spPr>
          <a:xfrm>
            <a:off x="4246549" y="0"/>
            <a:ext cx="1263180" cy="1051200"/>
          </a:xfrm>
          <a:prstGeom prst="rect">
            <a:avLst/>
          </a:prstGeom>
        </p:spPr>
      </p:pic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9CE7EE0F-E2AE-6811-E078-00CBF81B78ED}"/>
              </a:ext>
            </a:extLst>
          </p:cNvPr>
          <p:cNvCxnSpPr>
            <a:cxnSpLocks/>
          </p:cNvCxnSpPr>
          <p:nvPr/>
        </p:nvCxnSpPr>
        <p:spPr>
          <a:xfrm>
            <a:off x="7131276" y="0"/>
            <a:ext cx="0" cy="5064711"/>
          </a:xfrm>
          <a:prstGeom prst="line">
            <a:avLst/>
          </a:prstGeom>
          <a:ln w="952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Rectangle 2">
            <a:extLst>
              <a:ext uri="{FF2B5EF4-FFF2-40B4-BE49-F238E27FC236}">
                <a16:creationId xmlns:a16="http://schemas.microsoft.com/office/drawing/2014/main" id="{EF427A27-8289-2DC2-D95C-8F734F189122}"/>
              </a:ext>
            </a:extLst>
          </p:cNvPr>
          <p:cNvSpPr/>
          <p:nvPr/>
        </p:nvSpPr>
        <p:spPr>
          <a:xfrm>
            <a:off x="5260395" y="0"/>
            <a:ext cx="1867593" cy="1051505"/>
          </a:xfrm>
          <a:prstGeom prst="rect">
            <a:avLst/>
          </a:prstGeom>
          <a:solidFill>
            <a:srgbClr val="38B74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AD09E4DC-115F-7AD4-6C1C-A008FD808239}"/>
              </a:ext>
            </a:extLst>
          </p:cNvPr>
          <p:cNvSpPr/>
          <p:nvPr/>
        </p:nvSpPr>
        <p:spPr>
          <a:xfrm>
            <a:off x="4246549" y="647814"/>
            <a:ext cx="2881445" cy="400110"/>
          </a:xfrm>
          <a:prstGeom prst="rect">
            <a:avLst/>
          </a:prstGeom>
          <a:solidFill>
            <a:schemeClr val="tx1">
              <a:alpha val="53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C5161F52-4E66-739C-AAEC-749A9E4A055E}"/>
              </a:ext>
            </a:extLst>
          </p:cNvPr>
          <p:cNvCxnSpPr>
            <a:cxnSpLocks/>
          </p:cNvCxnSpPr>
          <p:nvPr/>
        </p:nvCxnSpPr>
        <p:spPr>
          <a:xfrm>
            <a:off x="2016000" y="0"/>
            <a:ext cx="0" cy="5064711"/>
          </a:xfrm>
          <a:prstGeom prst="line">
            <a:avLst/>
          </a:prstGeom>
          <a:ln w="952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ectangle 8">
            <a:extLst>
              <a:ext uri="{FF2B5EF4-FFF2-40B4-BE49-F238E27FC236}">
                <a16:creationId xmlns:a16="http://schemas.microsoft.com/office/drawing/2014/main" id="{3673DBAC-944E-825B-8901-F534D171CC82}"/>
              </a:ext>
            </a:extLst>
          </p:cNvPr>
          <p:cNvSpPr/>
          <p:nvPr/>
        </p:nvSpPr>
        <p:spPr>
          <a:xfrm>
            <a:off x="0" y="4866500"/>
            <a:ext cx="9144000" cy="276999"/>
          </a:xfrm>
          <a:prstGeom prst="rect">
            <a:avLst/>
          </a:prstGeom>
          <a:solidFill>
            <a:srgbClr val="03F50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CAA4F0E9-0001-F2E4-078D-103C0369302B}"/>
              </a:ext>
            </a:extLst>
          </p:cNvPr>
          <p:cNvSpPr/>
          <p:nvPr/>
        </p:nvSpPr>
        <p:spPr>
          <a:xfrm>
            <a:off x="0" y="4866500"/>
            <a:ext cx="389603" cy="276999"/>
          </a:xfrm>
          <a:prstGeom prst="rect">
            <a:avLst/>
          </a:prstGeom>
          <a:solidFill>
            <a:srgbClr val="38B74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533BD8A-9765-8591-E068-862C24E42062}"/>
              </a:ext>
            </a:extLst>
          </p:cNvPr>
          <p:cNvSpPr txBox="1"/>
          <p:nvPr/>
        </p:nvSpPr>
        <p:spPr>
          <a:xfrm>
            <a:off x="2150136" y="1213888"/>
            <a:ext cx="2305878" cy="22621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b="1" kern="100" smtClean="0">
                <a:solidFill>
                  <a:srgbClr val="38B74B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English</a:t>
            </a:r>
            <a:endParaRPr lang="en-GB" sz="1100" kern="100" dirty="0">
              <a:solidFill>
                <a:srgbClr val="38B74B"/>
              </a:solidFill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lvl="0">
              <a:tabLst>
                <a:tab pos="457200" algn="l"/>
              </a:tabLst>
            </a:pPr>
            <a:r>
              <a:rPr lang="en-US" sz="1000" dirty="0">
                <a:solidFill>
                  <a:srgbClr val="002060"/>
                </a:solidFill>
                <a:latin typeface="Aptos" panose="020B00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To continue to link sounds to letters through guided activities.</a:t>
            </a:r>
          </a:p>
          <a:p>
            <a:pPr lvl="0">
              <a:tabLst>
                <a:tab pos="457200" algn="l"/>
              </a:tabLst>
            </a:pPr>
            <a:r>
              <a:rPr lang="en-US" sz="1000" dirty="0">
                <a:solidFill>
                  <a:srgbClr val="002060"/>
                </a:solidFill>
                <a:latin typeface="Aptos" panose="020B00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Phase 2 initial sounds: ff, </a:t>
            </a:r>
            <a:r>
              <a:rPr lang="en-US" sz="1000" dirty="0" err="1">
                <a:solidFill>
                  <a:srgbClr val="002060"/>
                </a:solidFill>
                <a:latin typeface="Aptos" panose="020B00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ll</a:t>
            </a:r>
            <a:r>
              <a:rPr lang="en-US" sz="1000" dirty="0">
                <a:solidFill>
                  <a:srgbClr val="002060"/>
                </a:solidFill>
                <a:latin typeface="Aptos" panose="020B00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, ss, j, v, w, x, y, z, </a:t>
            </a:r>
            <a:r>
              <a:rPr lang="en-US" sz="1000" dirty="0" err="1">
                <a:solidFill>
                  <a:srgbClr val="002060"/>
                </a:solidFill>
                <a:latin typeface="Aptos" panose="020B00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zz</a:t>
            </a:r>
            <a:r>
              <a:rPr lang="en-US" sz="1000" dirty="0">
                <a:solidFill>
                  <a:srgbClr val="002060"/>
                </a:solidFill>
                <a:latin typeface="Aptos" panose="020B00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, </a:t>
            </a:r>
            <a:r>
              <a:rPr lang="en-US" sz="1000" dirty="0" err="1">
                <a:solidFill>
                  <a:srgbClr val="002060"/>
                </a:solidFill>
                <a:latin typeface="Aptos" panose="020B00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qu</a:t>
            </a:r>
            <a:r>
              <a:rPr lang="en-US" sz="1000" dirty="0">
                <a:solidFill>
                  <a:srgbClr val="002060"/>
                </a:solidFill>
                <a:latin typeface="Aptos" panose="020B00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, words with s /s/ added at the end (hats, sits), </a:t>
            </a:r>
            <a:r>
              <a:rPr lang="en-US" sz="1000" dirty="0" err="1">
                <a:solidFill>
                  <a:srgbClr val="002060"/>
                </a:solidFill>
                <a:latin typeface="Aptos" panose="020B00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ch</a:t>
            </a:r>
            <a:r>
              <a:rPr lang="en-US" sz="1000" dirty="0">
                <a:solidFill>
                  <a:srgbClr val="002060"/>
                </a:solidFill>
                <a:latin typeface="Aptos" panose="020B00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, </a:t>
            </a:r>
            <a:r>
              <a:rPr lang="en-US" sz="1000" dirty="0" err="1">
                <a:solidFill>
                  <a:srgbClr val="002060"/>
                </a:solidFill>
                <a:latin typeface="Aptos" panose="020B00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sh</a:t>
            </a:r>
            <a:r>
              <a:rPr lang="en-US" sz="1000" dirty="0">
                <a:solidFill>
                  <a:srgbClr val="002060"/>
                </a:solidFill>
                <a:latin typeface="Aptos" panose="020B00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, </a:t>
            </a:r>
            <a:r>
              <a:rPr lang="en-US" sz="1000" dirty="0" err="1">
                <a:solidFill>
                  <a:srgbClr val="002060"/>
                </a:solidFill>
                <a:latin typeface="Aptos" panose="020B00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th</a:t>
            </a:r>
            <a:r>
              <a:rPr lang="en-US" sz="1000" dirty="0">
                <a:solidFill>
                  <a:srgbClr val="002060"/>
                </a:solidFill>
                <a:latin typeface="Aptos" panose="020B00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, ng, </a:t>
            </a:r>
            <a:r>
              <a:rPr lang="en-US" sz="1000" dirty="0" err="1">
                <a:solidFill>
                  <a:srgbClr val="002060"/>
                </a:solidFill>
                <a:latin typeface="Aptos" panose="020B00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nk</a:t>
            </a:r>
            <a:r>
              <a:rPr lang="en-US" sz="1000" dirty="0">
                <a:solidFill>
                  <a:srgbClr val="002060"/>
                </a:solidFill>
                <a:latin typeface="Aptos" panose="020B00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, words with s /z/ (his) and with s /z/ added at the end (bags)</a:t>
            </a:r>
          </a:p>
          <a:p>
            <a:pPr lvl="0">
              <a:tabLst>
                <a:tab pos="457200" algn="l"/>
              </a:tabLst>
            </a:pPr>
            <a:r>
              <a:rPr lang="en-US" sz="1000" dirty="0">
                <a:solidFill>
                  <a:srgbClr val="002060"/>
                </a:solidFill>
                <a:latin typeface="Aptos" panose="020B00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High Frequency: to, no, go, into, and </a:t>
            </a:r>
          </a:p>
          <a:p>
            <a:pPr lvl="0">
              <a:tabLst>
                <a:tab pos="457200" algn="l"/>
              </a:tabLst>
            </a:pPr>
            <a:r>
              <a:rPr lang="en-US" sz="1000" dirty="0">
                <a:solidFill>
                  <a:srgbClr val="002060"/>
                </a:solidFill>
                <a:latin typeface="Aptos" panose="020B00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Tricky words: I, the, is, put, pull, full, push</a:t>
            </a:r>
          </a:p>
          <a:p>
            <a:pPr lvl="0">
              <a:tabLst>
                <a:tab pos="457200" algn="l"/>
              </a:tabLst>
            </a:pPr>
            <a:r>
              <a:rPr lang="en-US" sz="1000" dirty="0">
                <a:solidFill>
                  <a:srgbClr val="002060"/>
                </a:solidFill>
                <a:latin typeface="Aptos" panose="020B00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To continue to listen to stories and begin to anticipate what will happen next and recall key events. </a:t>
            </a:r>
          </a:p>
          <a:p>
            <a:pPr lvl="0">
              <a:tabLst>
                <a:tab pos="457200" algn="l"/>
              </a:tabLst>
            </a:pPr>
            <a:r>
              <a:rPr lang="en-US" sz="1000" dirty="0">
                <a:solidFill>
                  <a:srgbClr val="002060"/>
                </a:solidFill>
                <a:latin typeface="Aptos" panose="020B00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To develop their letter writing and mark making using a variety of mediums.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5EF6EA69-8736-B548-6D44-FA595071F846}"/>
              </a:ext>
            </a:extLst>
          </p:cNvPr>
          <p:cNvSpPr txBox="1"/>
          <p:nvPr/>
        </p:nvSpPr>
        <p:spPr>
          <a:xfrm>
            <a:off x="4620013" y="1211864"/>
            <a:ext cx="2373850" cy="19543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b="1" kern="100" dirty="0">
                <a:solidFill>
                  <a:srgbClr val="38B74B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Mathematics</a:t>
            </a:r>
          </a:p>
          <a:p>
            <a:r>
              <a:rPr lang="en-GB" sz="1000" kern="100" dirty="0">
                <a:solidFill>
                  <a:srgbClr val="002060"/>
                </a:solidFill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To </a:t>
            </a:r>
            <a:r>
              <a:rPr lang="en-US" sz="1000" kern="100" dirty="0">
                <a:solidFill>
                  <a:srgbClr val="002060"/>
                </a:solidFill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develop an awareness of halving and sharing amounts. </a:t>
            </a:r>
          </a:p>
          <a:p>
            <a:r>
              <a:rPr lang="en-US" sz="1000" kern="100" dirty="0">
                <a:solidFill>
                  <a:srgbClr val="002060"/>
                </a:solidFill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To explore the characteristics of everyday objects and shapes and begin to use mathematical language to describe them.</a:t>
            </a:r>
          </a:p>
          <a:p>
            <a:r>
              <a:rPr lang="en-US" sz="1000" kern="100" dirty="0">
                <a:solidFill>
                  <a:srgbClr val="002060"/>
                </a:solidFill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To compare and explore the composition of numbers up to 5. </a:t>
            </a:r>
          </a:p>
          <a:p>
            <a:r>
              <a:rPr lang="en-US" sz="1000" kern="100" dirty="0">
                <a:solidFill>
                  <a:srgbClr val="002060"/>
                </a:solidFill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To develop their counting skills and their recognition and recording of numerals.</a:t>
            </a:r>
          </a:p>
          <a:p>
            <a:endParaRPr lang="en-GB" sz="1000" kern="100" dirty="0">
              <a:solidFill>
                <a:srgbClr val="002060"/>
              </a:solidFill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endParaRPr lang="en-GB" sz="1000" kern="100" dirty="0">
              <a:solidFill>
                <a:srgbClr val="38B74B"/>
              </a:solidFill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DCD36F1-B172-2940-17E0-1212FDA8D7C8}"/>
              </a:ext>
            </a:extLst>
          </p:cNvPr>
          <p:cNvSpPr txBox="1"/>
          <p:nvPr/>
        </p:nvSpPr>
        <p:spPr>
          <a:xfrm>
            <a:off x="4619945" y="3172299"/>
            <a:ext cx="2305878" cy="10310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b="1" kern="100" dirty="0">
                <a:solidFill>
                  <a:srgbClr val="38B74B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Reading</a:t>
            </a:r>
            <a:endParaRPr lang="en-GB" sz="1100" kern="100" dirty="0">
              <a:solidFill>
                <a:srgbClr val="38B74B"/>
              </a:solidFill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r>
              <a:rPr lang="en-US" sz="1000" dirty="0">
                <a:solidFill>
                  <a:srgbClr val="002060"/>
                </a:solidFill>
                <a:latin typeface="Aptos" panose="020B00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 continue to develop blending skills working on VC (vowel consonant) and CVC (consonant vowel consonant) words. </a:t>
            </a:r>
          </a:p>
          <a:p>
            <a:r>
              <a:rPr lang="en-US" sz="1000" dirty="0">
                <a:solidFill>
                  <a:srgbClr val="002060"/>
                </a:solidFill>
                <a:latin typeface="Aptos" panose="020B00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 continue to practice reading in school 3 times a week.</a:t>
            </a:r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C9AF5F54-7321-A7FD-682D-11A95AC6C1FB}"/>
              </a:ext>
            </a:extLst>
          </p:cNvPr>
          <p:cNvCxnSpPr>
            <a:cxnSpLocks/>
          </p:cNvCxnSpPr>
          <p:nvPr/>
        </p:nvCxnSpPr>
        <p:spPr>
          <a:xfrm>
            <a:off x="2016000" y="1047924"/>
            <a:ext cx="5112000" cy="0"/>
          </a:xfrm>
          <a:prstGeom prst="line">
            <a:avLst/>
          </a:prstGeom>
          <a:ln w="952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Box 28">
            <a:extLst>
              <a:ext uri="{FF2B5EF4-FFF2-40B4-BE49-F238E27FC236}">
                <a16:creationId xmlns:a16="http://schemas.microsoft.com/office/drawing/2014/main" id="{6715DDA6-7B44-771C-7D5C-8BDEB82144AC}"/>
              </a:ext>
            </a:extLst>
          </p:cNvPr>
          <p:cNvSpPr txBox="1"/>
          <p:nvPr/>
        </p:nvSpPr>
        <p:spPr>
          <a:xfrm>
            <a:off x="104088" y="709499"/>
            <a:ext cx="1786505" cy="19466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b="1" kern="100" dirty="0">
                <a:solidFill>
                  <a:srgbClr val="38B74B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Personal, Social and Emotional Development </a:t>
            </a:r>
            <a:endParaRPr lang="en-GB" sz="1100" kern="100" dirty="0">
              <a:solidFill>
                <a:srgbClr val="38B74B"/>
              </a:solidFill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000" kern="100" dirty="0">
                <a:solidFill>
                  <a:srgbClr val="002060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T</a:t>
            </a:r>
            <a:r>
              <a:rPr lang="en-US" sz="1000" kern="100" dirty="0">
                <a:solidFill>
                  <a:srgbClr val="002060"/>
                </a:solidFill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o continue to develop independence and social skills.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000" kern="100" dirty="0">
                <a:solidFill>
                  <a:srgbClr val="002060"/>
                </a:solidFill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To be encouraged to find solutions to conflicts by suggesting other ideas.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000" kern="100" dirty="0">
                <a:solidFill>
                  <a:srgbClr val="002060"/>
                </a:solidFill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To follow rules increasingly and understand why they are important while playing with one or more of their peers. </a:t>
            </a:r>
          </a:p>
          <a:p>
            <a:pPr marL="85725" indent="-85725"/>
            <a:endParaRPr lang="en-GB" sz="85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739E700B-FCA6-295B-3AEC-85FAEBC101A8}"/>
              </a:ext>
            </a:extLst>
          </p:cNvPr>
          <p:cNvSpPr txBox="1"/>
          <p:nvPr/>
        </p:nvSpPr>
        <p:spPr>
          <a:xfrm>
            <a:off x="104088" y="2688234"/>
            <a:ext cx="1747724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b="1" kern="100" dirty="0">
                <a:solidFill>
                  <a:srgbClr val="38B74B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Physical Development</a:t>
            </a:r>
            <a:r>
              <a:rPr lang="en-GB" sz="1100" b="1" kern="100" dirty="0">
                <a:solidFill>
                  <a:srgbClr val="FF0000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endParaRPr lang="en-GB" sz="1100" kern="100" dirty="0">
              <a:solidFill>
                <a:srgbClr val="FF0000"/>
              </a:solidFill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r>
              <a:rPr lang="en-US" sz="1000" dirty="0">
                <a:solidFill>
                  <a:srgbClr val="002060"/>
                </a:solidFill>
                <a:latin typeface="Aptos" panose="020B0004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To continue to improve dexterity and pencil grip. </a:t>
            </a:r>
          </a:p>
          <a:p>
            <a:r>
              <a:rPr lang="en-US" sz="1000" dirty="0">
                <a:solidFill>
                  <a:srgbClr val="002060"/>
                </a:solidFill>
                <a:latin typeface="Aptos" panose="020B0004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To begin to develop movements relating to music and rhythm.</a:t>
            </a:r>
          </a:p>
          <a:p>
            <a:r>
              <a:rPr lang="en-GB" sz="1000" dirty="0">
                <a:solidFill>
                  <a:srgbClr val="002060"/>
                </a:solidFill>
                <a:effectLst/>
                <a:latin typeface="Aptos" panose="020B0004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 </a:t>
            </a:r>
            <a:endParaRPr lang="en-GB" sz="1000" dirty="0">
              <a:solidFill>
                <a:srgbClr val="002060"/>
              </a:solidFill>
              <a:effectLst/>
              <a:latin typeface="Aptos" panose="020B00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1000" dirty="0">
                <a:solidFill>
                  <a:srgbClr val="002060"/>
                </a:solidFill>
                <a:effectLst/>
                <a:latin typeface="Aptos" panose="020B0004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1 PE lesson a week.</a:t>
            </a:r>
            <a:endParaRPr lang="en-GB" sz="1000" dirty="0">
              <a:solidFill>
                <a:srgbClr val="002060"/>
              </a:solidFill>
              <a:effectLst/>
              <a:latin typeface="Aptos" panose="020B00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1000" dirty="0">
                <a:solidFill>
                  <a:srgbClr val="002060"/>
                </a:solidFill>
                <a:effectLst/>
                <a:latin typeface="Aptos" panose="020B0004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1 Forest School session a week. </a:t>
            </a:r>
            <a:endParaRPr lang="en-GB" sz="1000" dirty="0">
              <a:solidFill>
                <a:srgbClr val="002060"/>
              </a:solidFill>
              <a:effectLst/>
              <a:latin typeface="Aptos" panose="020B00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15A6CF00-393C-446D-DBA0-42FD908BAB7E}"/>
              </a:ext>
            </a:extLst>
          </p:cNvPr>
          <p:cNvSpPr txBox="1"/>
          <p:nvPr/>
        </p:nvSpPr>
        <p:spPr>
          <a:xfrm>
            <a:off x="7245479" y="173733"/>
            <a:ext cx="1747724" cy="18004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b="1" dirty="0">
                <a:solidFill>
                  <a:srgbClr val="38B74B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Communication </a:t>
            </a:r>
            <a:br>
              <a:rPr lang="en-GB" sz="1100" b="1" dirty="0">
                <a:solidFill>
                  <a:srgbClr val="38B74B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r>
              <a:rPr lang="en-GB" sz="1100" b="1" dirty="0">
                <a:solidFill>
                  <a:srgbClr val="38B74B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and Language</a:t>
            </a:r>
            <a:endParaRPr lang="en-GB" sz="1100" dirty="0">
              <a:solidFill>
                <a:srgbClr val="38B74B"/>
              </a:solidFill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r>
              <a:rPr lang="en-US" sz="1000" dirty="0">
                <a:solidFill>
                  <a:srgbClr val="002060"/>
                </a:solidFill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To ask questions to clarify understanding. </a:t>
            </a:r>
          </a:p>
          <a:p>
            <a:r>
              <a:rPr lang="en-US" sz="1000" dirty="0">
                <a:solidFill>
                  <a:srgbClr val="002060"/>
                </a:solidFill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To take part in discussions and share thoughts and ideas about various topics including their families and the past.</a:t>
            </a:r>
          </a:p>
          <a:p>
            <a:r>
              <a:rPr lang="en-US" sz="1000" dirty="0">
                <a:solidFill>
                  <a:srgbClr val="002060"/>
                </a:solidFill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To learn many rhymes and songs. To talk about familiar books, including non-fiction books, and stories.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50999458-5B79-E0B3-9DE7-D2043C903EF7}"/>
              </a:ext>
            </a:extLst>
          </p:cNvPr>
          <p:cNvSpPr txBox="1"/>
          <p:nvPr/>
        </p:nvSpPr>
        <p:spPr>
          <a:xfrm>
            <a:off x="409715" y="4873274"/>
            <a:ext cx="9243168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b="1" kern="100" dirty="0">
                <a:solidFill>
                  <a:srgbClr val="002060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Please note there will be informal assessments of all subjects w/c 18</a:t>
            </a:r>
            <a:r>
              <a:rPr lang="en-GB" sz="900" b="1" kern="100" baseline="30000" dirty="0">
                <a:solidFill>
                  <a:srgbClr val="002060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th</a:t>
            </a:r>
            <a:r>
              <a:rPr lang="en-GB" sz="900" b="1" kern="100" dirty="0">
                <a:solidFill>
                  <a:srgbClr val="002060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GB" sz="900" b="1" kern="100" dirty="0">
                <a:solidFill>
                  <a:srgbClr val="002060"/>
                </a:solidFill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Novemb</a:t>
            </a:r>
            <a:r>
              <a:rPr lang="en-GB" sz="900" b="1" kern="100" dirty="0">
                <a:solidFill>
                  <a:srgbClr val="002060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er. </a:t>
            </a:r>
            <a:r>
              <a:rPr lang="en-GB" sz="900" b="1" kern="100" dirty="0">
                <a:solidFill>
                  <a:srgbClr val="002060"/>
                </a:solidFill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For further information please contact </a:t>
            </a:r>
            <a:r>
              <a:rPr lang="en-GB" sz="900" b="1" i="0" u="sng" strike="noStrike" dirty="0">
                <a:solidFill>
                  <a:srgbClr val="002060"/>
                </a:solidFill>
                <a:effectLst/>
                <a:latin typeface="Aptos" panose="020B0004020202020204" pitchFamily="34" charset="0"/>
                <a:hlinkClick r:id="rId5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adminoffice@west-tytherley.hants.sch.uk</a:t>
            </a:r>
            <a:endParaRPr lang="en-GB" sz="900" b="1" kern="100" dirty="0">
              <a:solidFill>
                <a:srgbClr val="002060"/>
              </a:solidFill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0A7391E-BF7D-0279-28DE-CCF0B9BF1E2F}"/>
              </a:ext>
            </a:extLst>
          </p:cNvPr>
          <p:cNvSpPr txBox="1"/>
          <p:nvPr/>
        </p:nvSpPr>
        <p:spPr>
          <a:xfrm>
            <a:off x="4246549" y="615493"/>
            <a:ext cx="28814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kern="100" dirty="0">
                <a:solidFill>
                  <a:srgbClr val="03F509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West </a:t>
            </a:r>
            <a:r>
              <a:rPr lang="en-GB" sz="1400" b="1" kern="100" dirty="0" err="1">
                <a:solidFill>
                  <a:srgbClr val="03F509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Tytherley</a:t>
            </a:r>
            <a:r>
              <a:rPr lang="en-GB" sz="1400" b="1" kern="100" dirty="0">
                <a:solidFill>
                  <a:srgbClr val="03F509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bitesize</a:t>
            </a:r>
            <a:endParaRPr lang="en-US" sz="1400" dirty="0">
              <a:solidFill>
                <a:srgbClr val="03F509"/>
              </a:solidFill>
            </a:endParaRP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BB35C906-BF71-E6FE-0897-21A0E0E455A5}"/>
              </a:ext>
            </a:extLst>
          </p:cNvPr>
          <p:cNvSpPr txBox="1"/>
          <p:nvPr/>
        </p:nvSpPr>
        <p:spPr>
          <a:xfrm>
            <a:off x="5650554" y="137773"/>
            <a:ext cx="15772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000" b="1" kern="100" dirty="0">
                <a:solidFill>
                  <a:srgbClr val="FEFC37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Class: Beech / </a:t>
            </a:r>
            <a:r>
              <a:rPr lang="en-GB" sz="1000" b="1" kern="100" dirty="0" err="1">
                <a:solidFill>
                  <a:srgbClr val="FEFC37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YrR</a:t>
            </a:r>
            <a:endParaRPr lang="en-GB" sz="1000" b="1" kern="100" dirty="0">
              <a:solidFill>
                <a:srgbClr val="FEFC37"/>
              </a:solidFill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en-GB" sz="1000" b="1" kern="100" dirty="0">
                <a:solidFill>
                  <a:schemeClr val="bg1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Autumn term 2 / 2024</a:t>
            </a:r>
            <a:endParaRPr lang="en-US" sz="1000" dirty="0">
              <a:solidFill>
                <a:schemeClr val="bg1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CD9D9F9-9A60-3706-CFC6-CEE11290DFB2}"/>
              </a:ext>
            </a:extLst>
          </p:cNvPr>
          <p:cNvSpPr txBox="1"/>
          <p:nvPr/>
        </p:nvSpPr>
        <p:spPr>
          <a:xfrm>
            <a:off x="4246557" y="810345"/>
            <a:ext cx="288143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000" b="0" i="0" u="none" strike="noStrike" dirty="0">
                <a:solidFill>
                  <a:schemeClr val="bg1"/>
                </a:solidFill>
                <a:effectLst/>
                <a:latin typeface="Aptos" panose="020B0004020202020204" pitchFamily="34" charset="0"/>
              </a:rPr>
              <a:t>What your children will be learning this term</a:t>
            </a:r>
            <a:endParaRPr lang="en-US" sz="1000" dirty="0">
              <a:solidFill>
                <a:schemeClr val="bg1"/>
              </a:solidFill>
              <a:latin typeface="Aptos" panose="020B0004020202020204" pitchFamily="34" charset="0"/>
            </a:endParaRPr>
          </a:p>
        </p:txBody>
      </p:sp>
      <p:pic>
        <p:nvPicPr>
          <p:cNvPr id="6" name="Picture 5" descr="A green and white logo&#10;&#10;Description automatically generated">
            <a:extLst>
              <a:ext uri="{FF2B5EF4-FFF2-40B4-BE49-F238E27FC236}">
                <a16:creationId xmlns:a16="http://schemas.microsoft.com/office/drawing/2014/main" id="{E7DC0D2B-C17C-2A1F-2D29-33FBD7C54150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r="7637"/>
          <a:stretch/>
        </p:blipFill>
        <p:spPr>
          <a:xfrm>
            <a:off x="2011583" y="-4641"/>
            <a:ext cx="1622420" cy="1051504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4F84809E-ECB0-39AC-88AC-FDDE8DF7E4EA}"/>
              </a:ext>
            </a:extLst>
          </p:cNvPr>
          <p:cNvSpPr txBox="1"/>
          <p:nvPr/>
        </p:nvSpPr>
        <p:spPr>
          <a:xfrm>
            <a:off x="2150136" y="3484892"/>
            <a:ext cx="2305878" cy="11849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b="1" kern="100" dirty="0">
                <a:solidFill>
                  <a:srgbClr val="38B74B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Expressive Arts and Design</a:t>
            </a:r>
            <a:endParaRPr lang="en-GB" sz="1100" kern="100" dirty="0">
              <a:solidFill>
                <a:srgbClr val="38B74B"/>
              </a:solidFill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r>
              <a:rPr lang="en-US" sz="1000" dirty="0">
                <a:solidFill>
                  <a:srgbClr val="002060"/>
                </a:solidFill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To perform songs and stories with others and try to move in time to music. </a:t>
            </a:r>
          </a:p>
          <a:p>
            <a:r>
              <a:rPr lang="en-US" sz="1000" dirty="0">
                <a:solidFill>
                  <a:srgbClr val="002060"/>
                </a:solidFill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To learn the difference between nature and man-made.</a:t>
            </a:r>
          </a:p>
          <a:p>
            <a:r>
              <a:rPr lang="en-US" sz="1000" dirty="0">
                <a:solidFill>
                  <a:srgbClr val="002060"/>
                </a:solidFill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To choose resources and tools with a purpose in mind.</a:t>
            </a:r>
            <a:endParaRPr lang="en-GB" sz="1000" dirty="0">
              <a:solidFill>
                <a:srgbClr val="002060"/>
              </a:solidFill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9B61B8B-7DCE-6CBF-E7E6-521F822453EA}"/>
              </a:ext>
            </a:extLst>
          </p:cNvPr>
          <p:cNvSpPr txBox="1"/>
          <p:nvPr/>
        </p:nvSpPr>
        <p:spPr>
          <a:xfrm>
            <a:off x="7227811" y="1984150"/>
            <a:ext cx="1747724" cy="11849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b="1" dirty="0">
                <a:solidFill>
                  <a:srgbClr val="38B74B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Understanding the World</a:t>
            </a:r>
          </a:p>
          <a:p>
            <a:r>
              <a:rPr lang="en-US" sz="1000" kern="100" dirty="0">
                <a:solidFill>
                  <a:srgbClr val="00206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To investigate the effects of the changing seasons, describing and exploring the different weathers. To learn about different celebrations relating to events and people from the past. </a:t>
            </a:r>
            <a:endParaRPr lang="en-GB" sz="1000" kern="100" dirty="0">
              <a:solidFill>
                <a:srgbClr val="002060"/>
              </a:solidFill>
              <a:effectLst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D653AC9-72ED-D393-05CA-92621605A040}"/>
              </a:ext>
            </a:extLst>
          </p:cNvPr>
          <p:cNvSpPr txBox="1"/>
          <p:nvPr/>
        </p:nvSpPr>
        <p:spPr>
          <a:xfrm>
            <a:off x="7255446" y="3122319"/>
            <a:ext cx="1764384" cy="19312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b="1" dirty="0">
                <a:solidFill>
                  <a:srgbClr val="38B74B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At Home</a:t>
            </a:r>
            <a:endParaRPr lang="en-GB" sz="1100" dirty="0">
              <a:solidFill>
                <a:srgbClr val="38B74B"/>
              </a:solidFill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85725" indent="-85725"/>
            <a:r>
              <a:rPr lang="en-GB" sz="1000" kern="100" dirty="0">
                <a:solidFill>
                  <a:srgbClr val="002060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• </a:t>
            </a:r>
            <a:r>
              <a:rPr lang="en-GB" sz="1000" dirty="0">
                <a:solidFill>
                  <a:srgbClr val="002060"/>
                </a:solidFill>
                <a:effectLst/>
                <a:latin typeface="Aptos" panose="020B0004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 can share my non-word book 3 times a week and comment in the diary. </a:t>
            </a:r>
            <a:endParaRPr lang="en-GB" sz="1000" dirty="0">
              <a:solidFill>
                <a:srgbClr val="002060"/>
              </a:solidFill>
              <a:effectLst/>
              <a:latin typeface="Aptos" panose="020B00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85725" indent="-85725"/>
            <a:r>
              <a:rPr lang="en-GB" sz="1000" kern="100" dirty="0">
                <a:solidFill>
                  <a:srgbClr val="002060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• </a:t>
            </a:r>
            <a:r>
              <a:rPr lang="en-GB" sz="1000" dirty="0">
                <a:solidFill>
                  <a:srgbClr val="002060"/>
                </a:solidFill>
                <a:effectLst/>
                <a:latin typeface="Aptos" panose="020B0004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 can tell you about what I have enjoyed today.</a:t>
            </a:r>
            <a:endParaRPr lang="en-GB" sz="1000" dirty="0">
              <a:solidFill>
                <a:srgbClr val="002060"/>
              </a:solidFill>
              <a:effectLst/>
              <a:latin typeface="Aptos" panose="020B00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85725" indent="-85725"/>
            <a:r>
              <a:rPr lang="en-GB" sz="1000" kern="100" dirty="0">
                <a:solidFill>
                  <a:srgbClr val="002060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• </a:t>
            </a:r>
            <a:r>
              <a:rPr lang="en-GB" sz="1000" dirty="0">
                <a:solidFill>
                  <a:srgbClr val="002060"/>
                </a:solidFill>
                <a:effectLst/>
                <a:latin typeface="Aptos" panose="020B0004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 can spot sounds that I’m learning at home. </a:t>
            </a:r>
            <a:endParaRPr lang="en-GB" sz="1000" dirty="0">
              <a:solidFill>
                <a:srgbClr val="002060"/>
              </a:solidFill>
              <a:effectLst/>
              <a:latin typeface="Aptos" panose="020B00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85725" indent="-85725"/>
            <a:r>
              <a:rPr lang="en-GB" sz="1000" kern="100" dirty="0">
                <a:solidFill>
                  <a:srgbClr val="002060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• </a:t>
            </a:r>
            <a:r>
              <a:rPr lang="en-GB" sz="1000" dirty="0">
                <a:solidFill>
                  <a:srgbClr val="002060"/>
                </a:solidFill>
                <a:effectLst/>
                <a:latin typeface="Aptos" panose="020B0004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 can sing my songs from school.</a:t>
            </a:r>
            <a:endParaRPr lang="en-GB" sz="1000" dirty="0">
              <a:solidFill>
                <a:srgbClr val="002060"/>
              </a:solidFill>
              <a:effectLst/>
              <a:latin typeface="Aptos" panose="020B00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85725" indent="-85725"/>
            <a:r>
              <a:rPr lang="en-GB" sz="1000" kern="100" dirty="0">
                <a:solidFill>
                  <a:srgbClr val="002060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• </a:t>
            </a:r>
            <a:r>
              <a:rPr lang="en-GB" sz="1000" dirty="0">
                <a:solidFill>
                  <a:srgbClr val="002060"/>
                </a:solidFill>
                <a:effectLst/>
                <a:latin typeface="Aptos" panose="020B0004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 can order numerals to 10 and count the matching objects.</a:t>
            </a:r>
            <a:endParaRPr lang="en-GB" sz="1000" dirty="0">
              <a:solidFill>
                <a:srgbClr val="002060"/>
              </a:solidFill>
              <a:effectLst/>
              <a:latin typeface="Aptos" panose="020B00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B" sz="850" kern="100" dirty="0">
              <a:solidFill>
                <a:srgbClr val="002060"/>
              </a:solidFill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4" name="Picture 13" descr="A logo of a tree&#10;&#10;Description automatically generated">
            <a:extLst>
              <a:ext uri="{FF2B5EF4-FFF2-40B4-BE49-F238E27FC236}">
                <a16:creationId xmlns:a16="http://schemas.microsoft.com/office/drawing/2014/main" id="{9D1C4B35-1CDF-55E2-E834-BBA014C919E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331804" y="86126"/>
            <a:ext cx="496799" cy="5001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644359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85</TotalTime>
  <Words>551</Words>
  <Application>Microsoft Office PowerPoint</Application>
  <PresentationFormat>On-screen Show (16:9)</PresentationFormat>
  <Paragraphs>47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Aptos</vt:lpstr>
      <vt:lpstr>Aptos Display</vt:lpstr>
      <vt:lpstr>Arial</vt:lpstr>
      <vt:lpstr>Calibri</vt:lpstr>
      <vt:lpstr>Times New Roman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Karen Steed</dc:creator>
  <cp:lastModifiedBy>Clare Yates</cp:lastModifiedBy>
  <cp:revision>33</cp:revision>
  <dcterms:created xsi:type="dcterms:W3CDTF">2024-09-06T08:43:40Z</dcterms:created>
  <dcterms:modified xsi:type="dcterms:W3CDTF">2024-11-21T11:30:05Z</dcterms:modified>
</cp:coreProperties>
</file>