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9" r:id="rId2"/>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B74B"/>
    <a:srgbClr val="02683D"/>
    <a:srgbClr val="03F509"/>
    <a:srgbClr val="FEFC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252"/>
    <p:restoredTop sz="95143" autoAdjust="0"/>
  </p:normalViewPr>
  <p:slideViewPr>
    <p:cSldViewPr snapToGrid="0">
      <p:cViewPr varScale="1">
        <p:scale>
          <a:sx n="142" d="100"/>
          <a:sy n="142" d="100"/>
        </p:scale>
        <p:origin x="1140" y="126"/>
      </p:cViewPr>
      <p:guideLst/>
    </p:cSldViewPr>
  </p:slideViewPr>
  <p:notesTextViewPr>
    <p:cViewPr>
      <p:scale>
        <a:sx n="3" d="2"/>
        <a:sy n="3" d="2"/>
      </p:scale>
      <p:origin x="0" y="0"/>
    </p:cViewPr>
  </p:notesTextViewPr>
  <p:gridSpacing cx="900113" cy="900113"/>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6092D2-1666-0B44-AE21-30C8CB5BB9FE}" type="datetimeFigureOut">
              <a:rPr lang="en-US" smtClean="0"/>
              <a:t>10/23/2025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6D51A3-7224-134F-A159-1F91F9070164}" type="slidenum">
              <a:rPr lang="en-US" smtClean="0"/>
              <a:t>‹#›</a:t>
            </a:fld>
            <a:endParaRPr lang="en-US"/>
          </a:p>
        </p:txBody>
      </p:sp>
    </p:spTree>
    <p:extLst>
      <p:ext uri="{BB962C8B-B14F-4D97-AF65-F5344CB8AC3E}">
        <p14:creationId xmlns:p14="http://schemas.microsoft.com/office/powerpoint/2010/main" val="3647870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56D51A3-7224-134F-A159-1F91F9070164}" type="slidenum">
              <a:rPr lang="en-US" smtClean="0"/>
              <a:t>1</a:t>
            </a:fld>
            <a:endParaRPr lang="en-US"/>
          </a:p>
        </p:txBody>
      </p:sp>
    </p:spTree>
    <p:extLst>
      <p:ext uri="{BB962C8B-B14F-4D97-AF65-F5344CB8AC3E}">
        <p14:creationId xmlns:p14="http://schemas.microsoft.com/office/powerpoint/2010/main" val="4204275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3B51CED0-6B29-DC46-B5DF-806FB872EB4A}"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2150661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B51CED0-6B29-DC46-B5DF-806FB872EB4A}"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4038305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B51CED0-6B29-DC46-B5DF-806FB872EB4A}"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2762184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B51CED0-6B29-DC46-B5DF-806FB872EB4A}"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99688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B51CED0-6B29-DC46-B5DF-806FB872EB4A}" type="datetimeFigureOut">
              <a:rPr lang="en-US" smtClean="0"/>
              <a:t>10/23/2025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2797122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3B51CED0-6B29-DC46-B5DF-806FB872EB4A}" type="datetimeFigureOut">
              <a:rPr lang="en-US" smtClean="0"/>
              <a:t>10/23/2025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2574881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51CED0-6B29-DC46-B5DF-806FB872EB4A}" type="datetimeFigureOut">
              <a:rPr lang="en-US" smtClean="0"/>
              <a:t>10/23/2025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4167770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3B51CED0-6B29-DC46-B5DF-806FB872EB4A}"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3437591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3B51CED0-6B29-DC46-B5DF-806FB872EB4A}"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1752002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B51CED0-6B29-DC46-B5DF-806FB872EB4A}"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1429341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B51CED0-6B29-DC46-B5DF-806FB872EB4A}"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F0417A-EF86-A944-83DE-FBCF684B3E16}" type="slidenum">
              <a:rPr lang="en-US" smtClean="0"/>
              <a:t>‹#›</a:t>
            </a:fld>
            <a:endParaRPr lang="en-US"/>
          </a:p>
        </p:txBody>
      </p:sp>
    </p:spTree>
    <p:extLst>
      <p:ext uri="{BB962C8B-B14F-4D97-AF65-F5344CB8AC3E}">
        <p14:creationId xmlns:p14="http://schemas.microsoft.com/office/powerpoint/2010/main" val="3446478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82000"/>
                  </a:schemeClr>
                </a:solidFill>
              </a:defRPr>
            </a:lvl1pPr>
          </a:lstStyle>
          <a:p>
            <a:fld id="{3B51CED0-6B29-DC46-B5DF-806FB872EB4A}" type="datetimeFigureOut">
              <a:rPr lang="en-US" smtClean="0"/>
              <a:t>10/23/2025</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82000"/>
                  </a:schemeClr>
                </a:solidFill>
              </a:defRPr>
            </a:lvl1pPr>
          </a:lstStyle>
          <a:p>
            <a:fld id="{72F0417A-EF86-A944-83DE-FBCF684B3E16}" type="slidenum">
              <a:rPr lang="en-US" smtClean="0"/>
              <a:t>‹#›</a:t>
            </a:fld>
            <a:endParaRPr lang="en-US"/>
          </a:p>
        </p:txBody>
      </p:sp>
    </p:spTree>
    <p:extLst>
      <p:ext uri="{BB962C8B-B14F-4D97-AF65-F5344CB8AC3E}">
        <p14:creationId xmlns:p14="http://schemas.microsoft.com/office/powerpoint/2010/main" val="16376725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mailto:adminoffice@west-tytherley.hants.sch.uk" TargetMode="Externa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 child looking at a book&#10;&#10;Description automatically generated">
            <a:extLst>
              <a:ext uri="{FF2B5EF4-FFF2-40B4-BE49-F238E27FC236}">
                <a16:creationId xmlns:a16="http://schemas.microsoft.com/office/drawing/2014/main" id="{9C6CDFEA-7F7C-2C77-A89F-8521A6E708D2}"/>
              </a:ext>
            </a:extLst>
          </p:cNvPr>
          <p:cNvPicPr>
            <a:picLocks noChangeAspect="1"/>
          </p:cNvPicPr>
          <p:nvPr/>
        </p:nvPicPr>
        <p:blipFill>
          <a:blip r:embed="rId3"/>
          <a:stretch>
            <a:fillRect/>
          </a:stretch>
        </p:blipFill>
        <p:spPr>
          <a:xfrm>
            <a:off x="3622286" y="0"/>
            <a:ext cx="782447" cy="1051814"/>
          </a:xfrm>
          <a:prstGeom prst="rect">
            <a:avLst/>
          </a:prstGeom>
        </p:spPr>
      </p:pic>
      <p:pic>
        <p:nvPicPr>
          <p:cNvPr id="23" name="Picture 22" descr="A group of children looking through a magnifying glass&#10;&#10;Description automatically generated">
            <a:extLst>
              <a:ext uri="{FF2B5EF4-FFF2-40B4-BE49-F238E27FC236}">
                <a16:creationId xmlns:a16="http://schemas.microsoft.com/office/drawing/2014/main" id="{F1D66A12-D2BA-B400-81B8-949DAFBA803E}"/>
              </a:ext>
            </a:extLst>
          </p:cNvPr>
          <p:cNvPicPr>
            <a:picLocks noChangeAspect="1"/>
          </p:cNvPicPr>
          <p:nvPr/>
        </p:nvPicPr>
        <p:blipFill>
          <a:blip r:embed="rId4"/>
          <a:srcRect l="7042"/>
          <a:stretch/>
        </p:blipFill>
        <p:spPr>
          <a:xfrm>
            <a:off x="4246549" y="0"/>
            <a:ext cx="1263180" cy="1051200"/>
          </a:xfrm>
          <a:prstGeom prst="rect">
            <a:avLst/>
          </a:prstGeom>
        </p:spPr>
      </p:pic>
      <p:cxnSp>
        <p:nvCxnSpPr>
          <p:cNvPr id="28" name="Straight Connector 27">
            <a:extLst>
              <a:ext uri="{FF2B5EF4-FFF2-40B4-BE49-F238E27FC236}">
                <a16:creationId xmlns:a16="http://schemas.microsoft.com/office/drawing/2014/main" id="{9CE7EE0F-E2AE-6811-E078-00CBF81B78ED}"/>
              </a:ext>
            </a:extLst>
          </p:cNvPr>
          <p:cNvCxnSpPr>
            <a:cxnSpLocks/>
          </p:cNvCxnSpPr>
          <p:nvPr/>
        </p:nvCxnSpPr>
        <p:spPr>
          <a:xfrm>
            <a:off x="7131276" y="0"/>
            <a:ext cx="0" cy="5064711"/>
          </a:xfrm>
          <a:prstGeom prst="line">
            <a:avLst/>
          </a:prstGeom>
          <a:ln w="9525">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EF427A27-8289-2DC2-D95C-8F734F189122}"/>
              </a:ext>
            </a:extLst>
          </p:cNvPr>
          <p:cNvSpPr/>
          <p:nvPr/>
        </p:nvSpPr>
        <p:spPr>
          <a:xfrm>
            <a:off x="5260395" y="0"/>
            <a:ext cx="1867593" cy="1051505"/>
          </a:xfrm>
          <a:prstGeom prst="rect">
            <a:avLst/>
          </a:prstGeom>
          <a:solidFill>
            <a:srgbClr val="38B7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AD09E4DC-115F-7AD4-6C1C-A008FD808239}"/>
              </a:ext>
            </a:extLst>
          </p:cNvPr>
          <p:cNvSpPr/>
          <p:nvPr/>
        </p:nvSpPr>
        <p:spPr>
          <a:xfrm>
            <a:off x="4246549" y="647814"/>
            <a:ext cx="2881445" cy="400110"/>
          </a:xfrm>
          <a:prstGeom prst="rect">
            <a:avLst/>
          </a:prstGeom>
          <a:solidFill>
            <a:schemeClr val="tx1">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5" name="Straight Connector 24">
            <a:extLst>
              <a:ext uri="{FF2B5EF4-FFF2-40B4-BE49-F238E27FC236}">
                <a16:creationId xmlns:a16="http://schemas.microsoft.com/office/drawing/2014/main" id="{C5161F52-4E66-739C-AAEC-749A9E4A055E}"/>
              </a:ext>
            </a:extLst>
          </p:cNvPr>
          <p:cNvCxnSpPr>
            <a:cxnSpLocks/>
          </p:cNvCxnSpPr>
          <p:nvPr/>
        </p:nvCxnSpPr>
        <p:spPr>
          <a:xfrm>
            <a:off x="2016000" y="0"/>
            <a:ext cx="0" cy="5064711"/>
          </a:xfrm>
          <a:prstGeom prst="line">
            <a:avLst/>
          </a:prstGeom>
          <a:ln w="9525">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3673DBAC-944E-825B-8901-F534D171CC82}"/>
              </a:ext>
            </a:extLst>
          </p:cNvPr>
          <p:cNvSpPr/>
          <p:nvPr/>
        </p:nvSpPr>
        <p:spPr>
          <a:xfrm>
            <a:off x="0" y="4866500"/>
            <a:ext cx="9144000" cy="276999"/>
          </a:xfrm>
          <a:prstGeom prst="rect">
            <a:avLst/>
          </a:prstGeom>
          <a:solidFill>
            <a:srgbClr val="03F5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AA4F0E9-0001-F2E4-078D-103C0369302B}"/>
              </a:ext>
            </a:extLst>
          </p:cNvPr>
          <p:cNvSpPr/>
          <p:nvPr/>
        </p:nvSpPr>
        <p:spPr>
          <a:xfrm>
            <a:off x="0" y="4866500"/>
            <a:ext cx="389603" cy="276999"/>
          </a:xfrm>
          <a:prstGeom prst="rect">
            <a:avLst/>
          </a:prstGeom>
          <a:solidFill>
            <a:srgbClr val="38B7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0533BD8A-9765-8591-E068-862C24E42062}"/>
              </a:ext>
            </a:extLst>
          </p:cNvPr>
          <p:cNvSpPr txBox="1"/>
          <p:nvPr/>
        </p:nvSpPr>
        <p:spPr>
          <a:xfrm>
            <a:off x="4588122" y="1065982"/>
            <a:ext cx="2433999" cy="2169825"/>
          </a:xfrm>
          <a:prstGeom prst="rect">
            <a:avLst/>
          </a:prstGeom>
          <a:noFill/>
        </p:spPr>
        <p:txBody>
          <a:bodyPr wrap="square" rtlCol="0">
            <a:spAutoFit/>
          </a:bodyPr>
          <a:lstStyle/>
          <a:p>
            <a:r>
              <a:rPr lang="en-GB" sz="900" b="1" kern="100" dirty="0">
                <a:solidFill>
                  <a:srgbClr val="38B74B"/>
                </a:solidFill>
                <a:effectLst/>
                <a:ea typeface="Aptos" panose="020B0004020202020204" pitchFamily="34" charset="0"/>
                <a:cs typeface="Times New Roman" panose="02020603050405020304" pitchFamily="18" charset="0"/>
              </a:rPr>
              <a:t>English</a:t>
            </a:r>
          </a:p>
          <a:p>
            <a:r>
              <a:rPr lang="en-GB" sz="900" dirty="0"/>
              <a:t>In our English curriculum, children will engage with non-fiction writing by exploring the text </a:t>
            </a:r>
            <a:r>
              <a:rPr lang="en-GB" sz="900" i="1" dirty="0"/>
              <a:t>“Can We Save the Tiger?”. </a:t>
            </a:r>
            <a:r>
              <a:rPr lang="en-GB" sz="900" dirty="0"/>
              <a:t>They will use this resource to create informative pieces about endangered animals, emphasising conservation efforts and biodiversity. Additionally, through the narrative </a:t>
            </a:r>
            <a:r>
              <a:rPr lang="en-GB" sz="900" i="1" dirty="0"/>
              <a:t>"A Night at the Frost Fair", </a:t>
            </a:r>
            <a:r>
              <a:rPr lang="en-GB" sz="900" dirty="0"/>
              <a:t>children will learn to utilise time-slip features, weaving imaginative tales that transport readers across time. Finally, the text </a:t>
            </a:r>
            <a:r>
              <a:rPr lang="en-GB" sz="900" i="1" dirty="0"/>
              <a:t>“Unwrap the Joy” </a:t>
            </a:r>
            <a:r>
              <a:rPr lang="en-GB" sz="900" dirty="0"/>
              <a:t>will guide children in crafting a newspaper report, allowing them to recount events and develop journalistic skills.</a:t>
            </a:r>
          </a:p>
          <a:p>
            <a:endParaRPr lang="en-GB" sz="900" b="1" kern="100" dirty="0">
              <a:solidFill>
                <a:srgbClr val="38B74B"/>
              </a:solidFill>
              <a:effectLst/>
              <a:ea typeface="Aptos" panose="020B000402020202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5EF6EA69-8736-B548-6D44-FA595071F846}"/>
              </a:ext>
            </a:extLst>
          </p:cNvPr>
          <p:cNvSpPr txBox="1"/>
          <p:nvPr/>
        </p:nvSpPr>
        <p:spPr>
          <a:xfrm>
            <a:off x="2117738" y="1050733"/>
            <a:ext cx="2454261" cy="1892826"/>
          </a:xfrm>
          <a:prstGeom prst="rect">
            <a:avLst/>
          </a:prstGeom>
          <a:noFill/>
        </p:spPr>
        <p:txBody>
          <a:bodyPr wrap="square" rtlCol="0">
            <a:spAutoFit/>
          </a:bodyPr>
          <a:lstStyle/>
          <a:p>
            <a:r>
              <a:rPr lang="en-GB" sz="900" b="1" kern="100" dirty="0">
                <a:solidFill>
                  <a:srgbClr val="38B74B"/>
                </a:solidFill>
                <a:effectLst/>
                <a:latin typeface="Aptos (Body)"/>
                <a:ea typeface="Aptos" panose="020B0004020202020204" pitchFamily="34" charset="0"/>
                <a:cs typeface="Times New Roman" panose="02020603050405020304" pitchFamily="18" charset="0"/>
              </a:rPr>
              <a:t>Maths</a:t>
            </a:r>
          </a:p>
          <a:p>
            <a:r>
              <a:rPr lang="en-GB" sz="900" dirty="0">
                <a:latin typeface="Aptos (Body)"/>
              </a:rPr>
              <a:t>In Maths, children will delve into the concepts of fractions and percentages, honing their understanding of these fundamental mathematical tools. Their exploration of time will include practical applications and real-world contexts, while geometry and measurement will be integrated into everyday scenarios. Furthermore, a focus on place value will enable children to develop a robust numerical foundation, allowing them to make confident mathematical decisions and calculations.</a:t>
            </a:r>
          </a:p>
          <a:p>
            <a:endParaRPr lang="en-US" sz="900" b="1" kern="100" dirty="0">
              <a:solidFill>
                <a:srgbClr val="38B74B"/>
              </a:solidFill>
              <a:latin typeface="Aptos (Body)"/>
              <a:ea typeface="Aptos" panose="020B000402020202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ADCD36F1-B172-2940-17E0-1212FDA8D7C8}"/>
              </a:ext>
            </a:extLst>
          </p:cNvPr>
          <p:cNvSpPr txBox="1"/>
          <p:nvPr/>
        </p:nvSpPr>
        <p:spPr>
          <a:xfrm>
            <a:off x="4588123" y="3142056"/>
            <a:ext cx="2305878" cy="1892826"/>
          </a:xfrm>
          <a:prstGeom prst="rect">
            <a:avLst/>
          </a:prstGeom>
          <a:noFill/>
        </p:spPr>
        <p:txBody>
          <a:bodyPr wrap="square" rtlCol="0">
            <a:spAutoFit/>
          </a:bodyPr>
          <a:lstStyle/>
          <a:p>
            <a:r>
              <a:rPr lang="en-US" sz="900" b="1" kern="100" dirty="0">
                <a:solidFill>
                  <a:srgbClr val="38B74B"/>
                </a:solidFill>
                <a:latin typeface="Aptos (Body)"/>
                <a:ea typeface="Aptos" panose="020B0004020202020204" pitchFamily="34" charset="0"/>
                <a:cs typeface="Times New Roman" panose="02020603050405020304" pitchFamily="18" charset="0"/>
              </a:rPr>
              <a:t>Geography</a:t>
            </a:r>
          </a:p>
          <a:p>
            <a:r>
              <a:rPr lang="en-GB" sz="900" dirty="0">
                <a:latin typeface="Aptos (Body)"/>
              </a:rPr>
              <a:t>In Geography, children will focus on volcanoes and earthquakes, where they will evaluate the relative danger posed by both phenomena. By examining a recent, relevant earthquake alongside a volcanic eruption, children will assess the impact of each event, analysing the factors that contribute to their destructiveness. This evaluation will promote critical thinking and will enable children to understand the scientific principles behind these natural disasters.</a:t>
            </a:r>
          </a:p>
          <a:p>
            <a:endParaRPr lang="en-US" sz="900" kern="100" dirty="0">
              <a:solidFill>
                <a:srgbClr val="38B74B"/>
              </a:solidFill>
              <a:effectLst/>
              <a:latin typeface="Aptos (Body)"/>
              <a:ea typeface="Aptos" panose="020B0004020202020204" pitchFamily="34" charset="0"/>
              <a:cs typeface="Times New Roman" panose="02020603050405020304" pitchFamily="18" charset="0"/>
            </a:endParaRPr>
          </a:p>
        </p:txBody>
      </p:sp>
      <p:cxnSp>
        <p:nvCxnSpPr>
          <p:cNvPr id="18" name="Straight Connector 17">
            <a:extLst>
              <a:ext uri="{FF2B5EF4-FFF2-40B4-BE49-F238E27FC236}">
                <a16:creationId xmlns:a16="http://schemas.microsoft.com/office/drawing/2014/main" id="{C9AF5F54-7321-A7FD-682D-11A95AC6C1FB}"/>
              </a:ext>
            </a:extLst>
          </p:cNvPr>
          <p:cNvCxnSpPr>
            <a:cxnSpLocks/>
          </p:cNvCxnSpPr>
          <p:nvPr/>
        </p:nvCxnSpPr>
        <p:spPr>
          <a:xfrm>
            <a:off x="2016000" y="1047924"/>
            <a:ext cx="5112000" cy="0"/>
          </a:xfrm>
          <a:prstGeom prst="line">
            <a:avLst/>
          </a:prstGeom>
          <a:ln w="9525">
            <a:solidFill>
              <a:srgbClr val="002060"/>
            </a:solidFill>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739E700B-FCA6-295B-3AEC-85FAEBC101A8}"/>
              </a:ext>
            </a:extLst>
          </p:cNvPr>
          <p:cNvSpPr txBox="1"/>
          <p:nvPr/>
        </p:nvSpPr>
        <p:spPr>
          <a:xfrm>
            <a:off x="149639" y="1895561"/>
            <a:ext cx="1747724" cy="3139321"/>
          </a:xfrm>
          <a:prstGeom prst="rect">
            <a:avLst/>
          </a:prstGeom>
          <a:noFill/>
        </p:spPr>
        <p:txBody>
          <a:bodyPr wrap="square" rtlCol="0">
            <a:spAutoFit/>
          </a:bodyPr>
          <a:lstStyle/>
          <a:p>
            <a:r>
              <a:rPr lang="en-GB" sz="900" b="1" kern="100" dirty="0">
                <a:solidFill>
                  <a:srgbClr val="38B74B"/>
                </a:solidFill>
                <a:effectLst/>
                <a:latin typeface="Aptos (Body)"/>
                <a:ea typeface="Aptos" panose="020B0004020202020204" pitchFamily="34" charset="0"/>
                <a:cs typeface="Times New Roman" panose="02020603050405020304" pitchFamily="18" charset="0"/>
              </a:rPr>
              <a:t>RE</a:t>
            </a:r>
          </a:p>
          <a:p>
            <a:r>
              <a:rPr lang="en-GB" sz="900" dirty="0">
                <a:latin typeface="Aptos (Body)"/>
              </a:rPr>
              <a:t>In RE, children will explore the concepts of Incarnation and Messiah within the overarching narrative of the Bible. They will identify Gospel and prophetic texts, using appropriate theological terminology to establish connections between these texts and their significance. They will also investigate how Christians celebrate the Incarnation during Christmas, reflecting on the implications of Jesus being viewed as the Messiah. Ultimately, discussions will focus on the relevance of this belief in contemporary society and its transformative potential within individuals' lives.</a:t>
            </a:r>
          </a:p>
          <a:p>
            <a:endParaRPr lang="en-GB" sz="900" b="1" kern="100" dirty="0">
              <a:solidFill>
                <a:srgbClr val="38B74B"/>
              </a:solidFill>
              <a:effectLst/>
              <a:latin typeface="Aptos (Body)"/>
              <a:ea typeface="Aptos" panose="020B0004020202020204" pitchFamily="34" charset="0"/>
              <a:cs typeface="Times New Roman" panose="02020603050405020304" pitchFamily="18" charset="0"/>
            </a:endParaRPr>
          </a:p>
          <a:p>
            <a:endParaRPr lang="en-GB" sz="900" kern="100" dirty="0">
              <a:solidFill>
                <a:srgbClr val="FF0000"/>
              </a:solidFill>
              <a:effectLst/>
              <a:latin typeface="Aptos (Body)"/>
              <a:ea typeface="Aptos" panose="020B0004020202020204" pitchFamily="34" charset="0"/>
              <a:cs typeface="Times New Roman" panose="02020603050405020304" pitchFamily="18" charset="0"/>
            </a:endParaRPr>
          </a:p>
        </p:txBody>
      </p:sp>
      <p:sp>
        <p:nvSpPr>
          <p:cNvPr id="32" name="TextBox 31">
            <a:extLst>
              <a:ext uri="{FF2B5EF4-FFF2-40B4-BE49-F238E27FC236}">
                <a16:creationId xmlns:a16="http://schemas.microsoft.com/office/drawing/2014/main" id="{15A6CF00-393C-446D-DBA0-42FD908BAB7E}"/>
              </a:ext>
            </a:extLst>
          </p:cNvPr>
          <p:cNvSpPr txBox="1"/>
          <p:nvPr/>
        </p:nvSpPr>
        <p:spPr>
          <a:xfrm>
            <a:off x="7216698" y="329480"/>
            <a:ext cx="1747724" cy="1084912"/>
          </a:xfrm>
          <a:prstGeom prst="rect">
            <a:avLst/>
          </a:prstGeom>
          <a:noFill/>
        </p:spPr>
        <p:txBody>
          <a:bodyPr wrap="square" rtlCol="0">
            <a:spAutoFit/>
          </a:bodyPr>
          <a:lstStyle/>
          <a:p>
            <a:r>
              <a:rPr lang="en-GB" sz="900" b="1" dirty="0">
                <a:solidFill>
                  <a:srgbClr val="38B74B"/>
                </a:solidFill>
                <a:effectLst/>
                <a:latin typeface="Aptos" panose="020B0004020202020204" pitchFamily="34" charset="0"/>
                <a:ea typeface="Aptos" panose="020B0004020202020204" pitchFamily="34" charset="0"/>
                <a:cs typeface="Times New Roman" panose="02020603050405020304" pitchFamily="18" charset="0"/>
              </a:rPr>
              <a:t>Music</a:t>
            </a:r>
            <a:endParaRPr lang="en-US" sz="900" b="1" dirty="0">
              <a:solidFill>
                <a:srgbClr val="38B74B"/>
              </a:solidFill>
              <a:latin typeface="Aptos" panose="020B0004020202020204" pitchFamily="34" charset="0"/>
              <a:ea typeface="Aptos" panose="020B0004020202020204" pitchFamily="34" charset="0"/>
              <a:cs typeface="Times New Roman" panose="02020603050405020304" pitchFamily="18" charset="0"/>
            </a:endParaRPr>
          </a:p>
          <a:p>
            <a:r>
              <a:rPr lang="en-US" sz="900" dirty="0">
                <a:effectLst/>
                <a:latin typeface="Aptos" panose="020B0004020202020204" pitchFamily="34" charset="0"/>
                <a:ea typeface="Aptos" panose="020B0004020202020204" pitchFamily="34" charset="0"/>
                <a:cs typeface="Times New Roman" panose="02020603050405020304" pitchFamily="18" charset="0"/>
              </a:rPr>
              <a:t>In Music, children will explore ‘</a:t>
            </a:r>
            <a:r>
              <a:rPr lang="en-US" sz="900" dirty="0" err="1">
                <a:effectLst/>
                <a:latin typeface="Aptos" panose="020B0004020202020204" pitchFamily="34" charset="0"/>
                <a:ea typeface="Aptos" panose="020B0004020202020204" pitchFamily="34" charset="0"/>
                <a:cs typeface="Times New Roman" panose="02020603050405020304" pitchFamily="18" charset="0"/>
              </a:rPr>
              <a:t>Shosholoza</a:t>
            </a:r>
            <a:r>
              <a:rPr lang="en-US" sz="900" dirty="0">
                <a:effectLst/>
                <a:latin typeface="Aptos" panose="020B0004020202020204" pitchFamily="34" charset="0"/>
                <a:ea typeface="Aptos" panose="020B0004020202020204" pitchFamily="34" charset="0"/>
                <a:cs typeface="Times New Roman" panose="02020603050405020304" pitchFamily="18" charset="0"/>
              </a:rPr>
              <a:t>’, a traditional South Africa song, play the accompanying chords using tuned percussion and play more complicated rhythms. </a:t>
            </a:r>
            <a:endParaRPr lang="en-GB" sz="9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7" name="TextBox 36">
            <a:extLst>
              <a:ext uri="{FF2B5EF4-FFF2-40B4-BE49-F238E27FC236}">
                <a16:creationId xmlns:a16="http://schemas.microsoft.com/office/drawing/2014/main" id="{50999458-5B79-E0B3-9DE7-D2043C903EF7}"/>
              </a:ext>
            </a:extLst>
          </p:cNvPr>
          <p:cNvSpPr txBox="1"/>
          <p:nvPr/>
        </p:nvSpPr>
        <p:spPr>
          <a:xfrm>
            <a:off x="409715" y="4873274"/>
            <a:ext cx="9243168" cy="230832"/>
          </a:xfrm>
          <a:prstGeom prst="rect">
            <a:avLst/>
          </a:prstGeom>
          <a:noFill/>
        </p:spPr>
        <p:txBody>
          <a:bodyPr wrap="square" rtlCol="0">
            <a:spAutoFit/>
          </a:bodyPr>
          <a:lstStyle/>
          <a:p>
            <a:r>
              <a:rPr lang="en-GB" sz="9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For further information please contact </a:t>
            </a:r>
            <a:r>
              <a:rPr lang="en-GB" sz="900" b="1" i="0" u="sng" strike="noStrike" dirty="0">
                <a:solidFill>
                  <a:srgbClr val="002060"/>
                </a:solidFill>
                <a:effectLst/>
                <a:latin typeface="Aptos" panose="020B0004020202020204" pitchFamily="34" charset="0"/>
                <a:hlinkClick r:id="rId5">
                  <a:extLst>
                    <a:ext uri="{A12FA001-AC4F-418D-AE19-62706E023703}">
                      <ahyp:hlinkClr xmlns:ahyp="http://schemas.microsoft.com/office/drawing/2018/hyperlinkcolor" val="tx"/>
                    </a:ext>
                  </a:extLst>
                </a:hlinkClick>
              </a:rPr>
              <a:t>adminoffice@west-tytherley.hants.sch.uk</a:t>
            </a:r>
            <a:endParaRPr lang="en-GB" sz="9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30A7391E-BF7D-0279-28DE-CCF0B9BF1E2F}"/>
              </a:ext>
            </a:extLst>
          </p:cNvPr>
          <p:cNvSpPr txBox="1"/>
          <p:nvPr/>
        </p:nvSpPr>
        <p:spPr>
          <a:xfrm>
            <a:off x="4246549" y="615493"/>
            <a:ext cx="2881440" cy="307777"/>
          </a:xfrm>
          <a:prstGeom prst="rect">
            <a:avLst/>
          </a:prstGeom>
          <a:noFill/>
        </p:spPr>
        <p:txBody>
          <a:bodyPr wrap="square" rtlCol="0">
            <a:spAutoFit/>
          </a:bodyPr>
          <a:lstStyle/>
          <a:p>
            <a:pPr algn="ctr"/>
            <a:r>
              <a:rPr lang="en-GB" sz="1400" b="1" kern="100" dirty="0">
                <a:solidFill>
                  <a:srgbClr val="03F509"/>
                </a:solidFill>
                <a:effectLst/>
                <a:latin typeface="Aptos" panose="020B0004020202020204" pitchFamily="34" charset="0"/>
                <a:ea typeface="Aptos" panose="020B0004020202020204" pitchFamily="34" charset="0"/>
                <a:cs typeface="Times New Roman" panose="02020603050405020304" pitchFamily="18" charset="0"/>
              </a:rPr>
              <a:t>West </a:t>
            </a:r>
            <a:r>
              <a:rPr lang="en-GB" sz="1400" b="1" kern="100" dirty="0" err="1">
                <a:solidFill>
                  <a:srgbClr val="03F509"/>
                </a:solidFill>
                <a:effectLst/>
                <a:latin typeface="Aptos" panose="020B0004020202020204" pitchFamily="34" charset="0"/>
                <a:ea typeface="Aptos" panose="020B0004020202020204" pitchFamily="34" charset="0"/>
                <a:cs typeface="Times New Roman" panose="02020603050405020304" pitchFamily="18" charset="0"/>
              </a:rPr>
              <a:t>Tytherley</a:t>
            </a:r>
            <a:r>
              <a:rPr lang="en-GB" sz="1400" b="1" kern="100" dirty="0">
                <a:solidFill>
                  <a:srgbClr val="03F509"/>
                </a:solidFill>
                <a:effectLst/>
                <a:latin typeface="Aptos" panose="020B0004020202020204" pitchFamily="34" charset="0"/>
                <a:ea typeface="Aptos" panose="020B0004020202020204" pitchFamily="34" charset="0"/>
                <a:cs typeface="Times New Roman" panose="02020603050405020304" pitchFamily="18" charset="0"/>
              </a:rPr>
              <a:t> bitesize</a:t>
            </a:r>
            <a:endParaRPr lang="en-US" sz="1400" dirty="0">
              <a:solidFill>
                <a:srgbClr val="03F509"/>
              </a:solidFill>
            </a:endParaRPr>
          </a:p>
        </p:txBody>
      </p:sp>
      <p:sp>
        <p:nvSpPr>
          <p:cNvPr id="57" name="TextBox 56">
            <a:extLst>
              <a:ext uri="{FF2B5EF4-FFF2-40B4-BE49-F238E27FC236}">
                <a16:creationId xmlns:a16="http://schemas.microsoft.com/office/drawing/2014/main" id="{BB35C906-BF71-E6FE-0897-21A0E0E455A5}"/>
              </a:ext>
            </a:extLst>
          </p:cNvPr>
          <p:cNvSpPr txBox="1"/>
          <p:nvPr/>
        </p:nvSpPr>
        <p:spPr>
          <a:xfrm>
            <a:off x="5650554" y="137773"/>
            <a:ext cx="1577257" cy="400110"/>
          </a:xfrm>
          <a:prstGeom prst="rect">
            <a:avLst/>
          </a:prstGeom>
          <a:noFill/>
        </p:spPr>
        <p:txBody>
          <a:bodyPr wrap="square" rtlCol="0">
            <a:spAutoFit/>
          </a:bodyPr>
          <a:lstStyle/>
          <a:p>
            <a:pPr algn="ctr"/>
            <a:r>
              <a:rPr lang="en-GB" sz="1000" b="1" kern="100" dirty="0">
                <a:solidFill>
                  <a:srgbClr val="FEFC37"/>
                </a:solidFill>
                <a:effectLst/>
                <a:latin typeface="Aptos" panose="020B0004020202020204" pitchFamily="34" charset="0"/>
                <a:ea typeface="Aptos" panose="020B0004020202020204" pitchFamily="34" charset="0"/>
                <a:cs typeface="Times New Roman" panose="02020603050405020304" pitchFamily="18" charset="0"/>
              </a:rPr>
              <a:t>Class</a:t>
            </a:r>
            <a:r>
              <a:rPr lang="en-GB" sz="1000" b="1" kern="100">
                <a:solidFill>
                  <a:srgbClr val="FEFC37"/>
                </a:solidFill>
                <a:effectLst/>
                <a:latin typeface="Aptos" panose="020B0004020202020204" pitchFamily="34" charset="0"/>
                <a:ea typeface="Aptos" panose="020B0004020202020204" pitchFamily="34" charset="0"/>
                <a:cs typeface="Times New Roman" panose="02020603050405020304" pitchFamily="18" charset="0"/>
              </a:rPr>
              <a:t>: </a:t>
            </a:r>
            <a:r>
              <a:rPr lang="en-GB" sz="1000" b="1" kern="100">
                <a:solidFill>
                  <a:srgbClr val="FEFC37"/>
                </a:solidFill>
                <a:latin typeface="Aptos" panose="020B0004020202020204" pitchFamily="34" charset="0"/>
                <a:ea typeface="Aptos" panose="020B0004020202020204" pitchFamily="34" charset="0"/>
                <a:cs typeface="Times New Roman" panose="02020603050405020304" pitchFamily="18" charset="0"/>
              </a:rPr>
              <a:t>Oak</a:t>
            </a:r>
            <a:r>
              <a:rPr lang="en-GB" sz="1000" b="1" kern="100">
                <a:solidFill>
                  <a:srgbClr val="FEFC37"/>
                </a:solidFill>
                <a:effectLst/>
                <a:latin typeface="Aptos" panose="020B0004020202020204" pitchFamily="34" charset="0"/>
                <a:ea typeface="Aptos" panose="020B0004020202020204" pitchFamily="34" charset="0"/>
                <a:cs typeface="Times New Roman" panose="02020603050405020304" pitchFamily="18" charset="0"/>
              </a:rPr>
              <a:t> </a:t>
            </a:r>
            <a:r>
              <a:rPr lang="en-GB" sz="1000" b="1" kern="100" dirty="0">
                <a:solidFill>
                  <a:srgbClr val="FEFC37"/>
                </a:solidFill>
                <a:effectLst/>
                <a:latin typeface="Aptos" panose="020B0004020202020204" pitchFamily="34" charset="0"/>
                <a:ea typeface="Aptos" panose="020B0004020202020204" pitchFamily="34" charset="0"/>
                <a:cs typeface="Times New Roman" panose="02020603050405020304" pitchFamily="18" charset="0"/>
              </a:rPr>
              <a:t>/ Yr. 5/6</a:t>
            </a:r>
          </a:p>
          <a:p>
            <a:pPr algn="ctr"/>
            <a:r>
              <a:rPr lang="en-GB" sz="1000" b="1" kern="100" dirty="0">
                <a:solidFill>
                  <a:schemeClr val="bg1"/>
                </a:solidFill>
                <a:latin typeface="Aptos" panose="020B0004020202020204" pitchFamily="34" charset="0"/>
                <a:ea typeface="Aptos" panose="020B0004020202020204" pitchFamily="34" charset="0"/>
                <a:cs typeface="Times New Roman" panose="02020603050405020304" pitchFamily="18" charset="0"/>
              </a:rPr>
              <a:t>Autumn </a:t>
            </a:r>
            <a:r>
              <a:rPr lang="en-GB" sz="10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term / 2025</a:t>
            </a:r>
            <a:endParaRPr lang="en-US" sz="1000" dirty="0">
              <a:solidFill>
                <a:schemeClr val="bg1"/>
              </a:solidFill>
            </a:endParaRPr>
          </a:p>
        </p:txBody>
      </p:sp>
      <p:sp>
        <p:nvSpPr>
          <p:cNvPr id="2" name="TextBox 1">
            <a:extLst>
              <a:ext uri="{FF2B5EF4-FFF2-40B4-BE49-F238E27FC236}">
                <a16:creationId xmlns:a16="http://schemas.microsoft.com/office/drawing/2014/main" id="{2CD9D9F9-9A60-3706-CFC6-CEE11290DFB2}"/>
              </a:ext>
            </a:extLst>
          </p:cNvPr>
          <p:cNvSpPr txBox="1"/>
          <p:nvPr/>
        </p:nvSpPr>
        <p:spPr>
          <a:xfrm>
            <a:off x="4246557" y="810345"/>
            <a:ext cx="2881435" cy="246221"/>
          </a:xfrm>
          <a:prstGeom prst="rect">
            <a:avLst/>
          </a:prstGeom>
          <a:noFill/>
        </p:spPr>
        <p:txBody>
          <a:bodyPr wrap="square" rtlCol="0">
            <a:spAutoFit/>
          </a:bodyPr>
          <a:lstStyle/>
          <a:p>
            <a:pPr algn="ctr"/>
            <a:r>
              <a:rPr lang="en-GB" sz="1000" b="0" i="0" u="none" strike="noStrike" dirty="0">
                <a:solidFill>
                  <a:schemeClr val="bg1"/>
                </a:solidFill>
                <a:effectLst/>
                <a:latin typeface="Aptos" panose="020B0004020202020204" pitchFamily="34" charset="0"/>
              </a:rPr>
              <a:t>What your children will be learning this term</a:t>
            </a:r>
            <a:endParaRPr lang="en-US" sz="1000" dirty="0">
              <a:solidFill>
                <a:schemeClr val="bg1"/>
              </a:solidFill>
              <a:latin typeface="Aptos" panose="020B0004020202020204" pitchFamily="34" charset="0"/>
            </a:endParaRPr>
          </a:p>
        </p:txBody>
      </p:sp>
      <p:pic>
        <p:nvPicPr>
          <p:cNvPr id="6" name="Picture 5" descr="A green and white logo&#10;&#10;Description automatically generated">
            <a:extLst>
              <a:ext uri="{FF2B5EF4-FFF2-40B4-BE49-F238E27FC236}">
                <a16:creationId xmlns:a16="http://schemas.microsoft.com/office/drawing/2014/main" id="{E7DC0D2B-C17C-2A1F-2D29-33FBD7C54150}"/>
              </a:ext>
            </a:extLst>
          </p:cNvPr>
          <p:cNvPicPr>
            <a:picLocks noChangeAspect="1"/>
          </p:cNvPicPr>
          <p:nvPr/>
        </p:nvPicPr>
        <p:blipFill>
          <a:blip r:embed="rId6"/>
          <a:srcRect r="7637"/>
          <a:stretch/>
        </p:blipFill>
        <p:spPr>
          <a:xfrm>
            <a:off x="2011583" y="-4641"/>
            <a:ext cx="1622420" cy="1051504"/>
          </a:xfrm>
          <a:prstGeom prst="rect">
            <a:avLst/>
          </a:prstGeom>
        </p:spPr>
      </p:pic>
      <p:sp>
        <p:nvSpPr>
          <p:cNvPr id="4" name="TextBox 3">
            <a:extLst>
              <a:ext uri="{FF2B5EF4-FFF2-40B4-BE49-F238E27FC236}">
                <a16:creationId xmlns:a16="http://schemas.microsoft.com/office/drawing/2014/main" id="{4F84809E-ECB0-39AC-88AC-FDDE8DF7E4EA}"/>
              </a:ext>
            </a:extLst>
          </p:cNvPr>
          <p:cNvSpPr txBox="1"/>
          <p:nvPr/>
        </p:nvSpPr>
        <p:spPr>
          <a:xfrm>
            <a:off x="2121873" y="2835176"/>
            <a:ext cx="2305878" cy="2308324"/>
          </a:xfrm>
          <a:prstGeom prst="rect">
            <a:avLst/>
          </a:prstGeom>
          <a:noFill/>
        </p:spPr>
        <p:txBody>
          <a:bodyPr wrap="square" rtlCol="0">
            <a:spAutoFit/>
          </a:bodyPr>
          <a:lstStyle/>
          <a:p>
            <a:r>
              <a:rPr lang="en-GB" sz="900" b="1" kern="100" dirty="0">
                <a:solidFill>
                  <a:srgbClr val="38B74B"/>
                </a:solidFill>
                <a:effectLst/>
                <a:latin typeface="Aptos (Body)"/>
                <a:ea typeface="Aptos" panose="020B0004020202020204" pitchFamily="34" charset="0"/>
                <a:cs typeface="Times New Roman" panose="02020603050405020304" pitchFamily="18" charset="0"/>
              </a:rPr>
              <a:t>Science</a:t>
            </a:r>
          </a:p>
          <a:p>
            <a:r>
              <a:rPr lang="en-GB" sz="900" dirty="0">
                <a:latin typeface="Aptos (Body)"/>
              </a:rPr>
              <a:t>In Science, children will centre their study on the creation of new substances through chemical reactions. They will understand that all matter, including gases, possesses mass and that mixtures can result in irreversible changes. Through practical experiments, children will observe how heating can induce permanent changes, leading to the formation of new substances. Indicators such as altered colour, texture, and temperature will enable children to recognise these transformations, fostering a deeper comprehension of the principles underlying matter and change.</a:t>
            </a:r>
          </a:p>
          <a:p>
            <a:endParaRPr lang="en-US" sz="900" b="1" kern="100" dirty="0">
              <a:solidFill>
                <a:srgbClr val="38B74B"/>
              </a:solidFill>
              <a:latin typeface="Aptos (Body)"/>
              <a:ea typeface="Aptos" panose="020B0004020202020204" pitchFamily="34" charset="0"/>
              <a:cs typeface="Times New Roman" panose="02020603050405020304" pitchFamily="18" charset="0"/>
            </a:endParaRPr>
          </a:p>
          <a:p>
            <a:endParaRPr lang="en-GB" sz="900" kern="100" dirty="0">
              <a:solidFill>
                <a:srgbClr val="38B74B"/>
              </a:solidFill>
              <a:effectLst/>
              <a:latin typeface="Aptos (Body)"/>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9B61B8B-7DCE-6CBF-E7E6-521F822453EA}"/>
              </a:ext>
            </a:extLst>
          </p:cNvPr>
          <p:cNvSpPr txBox="1"/>
          <p:nvPr/>
        </p:nvSpPr>
        <p:spPr>
          <a:xfrm>
            <a:off x="7216698" y="1413206"/>
            <a:ext cx="1747724" cy="1084912"/>
          </a:xfrm>
          <a:prstGeom prst="rect">
            <a:avLst/>
          </a:prstGeom>
          <a:noFill/>
        </p:spPr>
        <p:txBody>
          <a:bodyPr wrap="square" rtlCol="0">
            <a:spAutoFit/>
          </a:bodyPr>
          <a:lstStyle/>
          <a:p>
            <a:r>
              <a:rPr lang="en-GB" sz="900" b="1" dirty="0">
                <a:solidFill>
                  <a:srgbClr val="38B74B"/>
                </a:solidFill>
                <a:effectLst/>
                <a:latin typeface="Aptos" panose="020B0004020202020204" pitchFamily="34" charset="0"/>
                <a:ea typeface="Aptos" panose="020B0004020202020204" pitchFamily="34" charset="0"/>
                <a:cs typeface="Times New Roman" panose="02020603050405020304" pitchFamily="18" charset="0"/>
              </a:rPr>
              <a:t>Art/DT</a:t>
            </a:r>
          </a:p>
          <a:p>
            <a:r>
              <a:rPr lang="en-US" sz="900" dirty="0">
                <a:effectLst/>
                <a:latin typeface="Aptos" panose="020B0004020202020204" pitchFamily="34" charset="0"/>
                <a:ea typeface="Aptos" panose="020B0004020202020204" pitchFamily="34" charset="0"/>
                <a:cs typeface="Times New Roman" panose="02020603050405020304" pitchFamily="18" charset="0"/>
              </a:rPr>
              <a:t>In Art, we will use John </a:t>
            </a:r>
            <a:r>
              <a:rPr lang="en-US" sz="900" dirty="0" err="1">
                <a:effectLst/>
                <a:latin typeface="Aptos" panose="020B0004020202020204" pitchFamily="34" charset="0"/>
                <a:ea typeface="Aptos" panose="020B0004020202020204" pitchFamily="34" charset="0"/>
                <a:cs typeface="Times New Roman" panose="02020603050405020304" pitchFamily="18" charset="0"/>
              </a:rPr>
              <a:t>Muafangejo</a:t>
            </a:r>
            <a:r>
              <a:rPr lang="en-US" sz="900" dirty="0">
                <a:effectLst/>
                <a:latin typeface="Aptos" panose="020B0004020202020204" pitchFamily="34" charset="0"/>
                <a:ea typeface="Aptos" panose="020B0004020202020204" pitchFamily="34" charset="0"/>
                <a:cs typeface="Times New Roman" panose="02020603050405020304" pitchFamily="18" charset="0"/>
              </a:rPr>
              <a:t> to explore ‘African Life’. Children will </a:t>
            </a:r>
            <a:r>
              <a:rPr lang="en-GB" sz="900" dirty="0">
                <a:effectLst/>
                <a:latin typeface="Aptos" panose="020B0004020202020204" pitchFamily="34" charset="0"/>
                <a:ea typeface="Aptos" panose="020B0004020202020204" pitchFamily="34" charset="0"/>
                <a:cs typeface="Times New Roman" panose="02020603050405020304" pitchFamily="18" charset="0"/>
              </a:rPr>
              <a:t>use d</a:t>
            </a:r>
            <a:r>
              <a:rPr lang="en-GB" sz="900" dirty="0">
                <a:latin typeface="Aptos" panose="020B0004020202020204" pitchFamily="34" charset="0"/>
                <a:ea typeface="Aptos" panose="020B0004020202020204" pitchFamily="34" charset="0"/>
                <a:cs typeface="Times New Roman" panose="02020603050405020304" pitchFamily="18" charset="0"/>
              </a:rPr>
              <a:t>rawing, painting, collage, printing and textiles to create different forms of art.</a:t>
            </a:r>
            <a:endParaRPr lang="en-GB" sz="9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AD653AC9-72ED-D393-05CA-92621605A040}"/>
              </a:ext>
            </a:extLst>
          </p:cNvPr>
          <p:cNvSpPr txBox="1"/>
          <p:nvPr/>
        </p:nvSpPr>
        <p:spPr>
          <a:xfrm>
            <a:off x="7208368" y="3476184"/>
            <a:ext cx="1764384" cy="1223412"/>
          </a:xfrm>
          <a:prstGeom prst="rect">
            <a:avLst/>
          </a:prstGeom>
          <a:noFill/>
        </p:spPr>
        <p:txBody>
          <a:bodyPr wrap="square" rtlCol="0">
            <a:spAutoFit/>
          </a:bodyPr>
          <a:lstStyle/>
          <a:p>
            <a:r>
              <a:rPr lang="en-GB" sz="900" b="1" dirty="0">
                <a:solidFill>
                  <a:srgbClr val="38B74B"/>
                </a:solidFill>
                <a:effectLst/>
                <a:latin typeface="Aptos" panose="020B0004020202020204" pitchFamily="34" charset="0"/>
                <a:ea typeface="Aptos" panose="020B0004020202020204" pitchFamily="34" charset="0"/>
                <a:cs typeface="Times New Roman" panose="02020603050405020304" pitchFamily="18" charset="0"/>
              </a:rPr>
              <a:t>PSHE (Scarf)</a:t>
            </a:r>
          </a:p>
          <a:p>
            <a:r>
              <a:rPr lang="en-US" sz="900" dirty="0"/>
              <a:t>In PSHE, children will be able recognise where they want to be in the future and what their goals are, physical and emotional risks, and understanding elements of first aid.</a:t>
            </a:r>
            <a:endParaRPr lang="en-GB" sz="1000" b="1" dirty="0">
              <a:solidFill>
                <a:srgbClr val="38B74B"/>
              </a:solidFill>
              <a:effectLst/>
              <a:latin typeface="Aptos" panose="020B0004020202020204" pitchFamily="34" charset="0"/>
              <a:ea typeface="Aptos" panose="020B0004020202020204" pitchFamily="34" charset="0"/>
              <a:cs typeface="Times New Roman" panose="02020603050405020304" pitchFamily="18" charset="0"/>
            </a:endParaRPr>
          </a:p>
          <a:p>
            <a:endParaRPr lang="en-US" sz="1050" b="1" dirty="0">
              <a:solidFill>
                <a:srgbClr val="38B74B"/>
              </a:solidFill>
              <a:latin typeface="Aptos" panose="020B0004020202020204" pitchFamily="34" charset="0"/>
              <a:ea typeface="Aptos" panose="020B0004020202020204" pitchFamily="34" charset="0"/>
              <a:cs typeface="Times New Roman" panose="02020603050405020304" pitchFamily="18" charset="0"/>
            </a:endParaRPr>
          </a:p>
        </p:txBody>
      </p:sp>
      <p:sp>
        <p:nvSpPr>
          <p:cNvPr id="33" name="TextBox 32">
            <a:extLst>
              <a:ext uri="{FF2B5EF4-FFF2-40B4-BE49-F238E27FC236}">
                <a16:creationId xmlns:a16="http://schemas.microsoft.com/office/drawing/2014/main" id="{3C2F6E5C-F296-5452-B94E-272FD3424EC6}"/>
              </a:ext>
            </a:extLst>
          </p:cNvPr>
          <p:cNvSpPr txBox="1"/>
          <p:nvPr/>
        </p:nvSpPr>
        <p:spPr>
          <a:xfrm>
            <a:off x="142837" y="116899"/>
            <a:ext cx="1747724" cy="1061829"/>
          </a:xfrm>
          <a:prstGeom prst="rect">
            <a:avLst/>
          </a:prstGeom>
          <a:noFill/>
        </p:spPr>
        <p:txBody>
          <a:bodyPr wrap="square" rtlCol="0">
            <a:spAutoFit/>
          </a:bodyPr>
          <a:lstStyle/>
          <a:p>
            <a:r>
              <a:rPr lang="en-GB" sz="900" b="1" kern="100" dirty="0">
                <a:solidFill>
                  <a:srgbClr val="38B74B"/>
                </a:solidFill>
                <a:effectLst/>
                <a:latin typeface="Aptos" panose="020B0004020202020204" pitchFamily="34" charset="0"/>
                <a:ea typeface="Aptos" panose="020B0004020202020204" pitchFamily="34" charset="0"/>
                <a:cs typeface="Times New Roman" panose="02020603050405020304" pitchFamily="18" charset="0"/>
              </a:rPr>
              <a:t>Computing</a:t>
            </a:r>
          </a:p>
          <a:p>
            <a:r>
              <a:rPr lang="en-US" sz="900" kern="100" dirty="0">
                <a:latin typeface="Aptos" panose="020B0004020202020204" pitchFamily="34" charset="0"/>
                <a:ea typeface="Aptos" panose="020B0004020202020204" pitchFamily="34" charset="0"/>
                <a:cs typeface="Times New Roman" panose="02020603050405020304" pitchFamily="18" charset="0"/>
              </a:rPr>
              <a:t>I</a:t>
            </a:r>
            <a:r>
              <a:rPr lang="en-GB" sz="900" kern="100" dirty="0">
                <a:latin typeface="Aptos" panose="020B0004020202020204" pitchFamily="34" charset="0"/>
                <a:ea typeface="Aptos" panose="020B0004020202020204" pitchFamily="34" charset="0"/>
                <a:cs typeface="Times New Roman" panose="02020603050405020304" pitchFamily="18" charset="0"/>
              </a:rPr>
              <a:t>n Computing, children will learn the fundamentals of the programming language of Python. They will test and change their programme and be able to explain what it does. </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4" name="TextBox 33">
            <a:extLst>
              <a:ext uri="{FF2B5EF4-FFF2-40B4-BE49-F238E27FC236}">
                <a16:creationId xmlns:a16="http://schemas.microsoft.com/office/drawing/2014/main" id="{99B61B8B-7DCE-6CBF-E7E6-521F822453EA}"/>
              </a:ext>
            </a:extLst>
          </p:cNvPr>
          <p:cNvSpPr txBox="1"/>
          <p:nvPr/>
        </p:nvSpPr>
        <p:spPr>
          <a:xfrm>
            <a:off x="7216698" y="2563676"/>
            <a:ext cx="1747724" cy="784830"/>
          </a:xfrm>
          <a:prstGeom prst="rect">
            <a:avLst/>
          </a:prstGeom>
          <a:noFill/>
        </p:spPr>
        <p:txBody>
          <a:bodyPr wrap="square" rtlCol="0">
            <a:spAutoFit/>
          </a:bodyPr>
          <a:lstStyle/>
          <a:p>
            <a:r>
              <a:rPr lang="en-GB" sz="900" b="1" dirty="0">
                <a:solidFill>
                  <a:srgbClr val="38B74B"/>
                </a:solidFill>
                <a:effectLst/>
                <a:latin typeface="Aptos" panose="020B0004020202020204" pitchFamily="34" charset="0"/>
                <a:ea typeface="Aptos" panose="020B0004020202020204" pitchFamily="34" charset="0"/>
                <a:cs typeface="Times New Roman" panose="02020603050405020304" pitchFamily="18" charset="0"/>
              </a:rPr>
              <a:t>PE</a:t>
            </a:r>
          </a:p>
          <a:p>
            <a:r>
              <a:rPr lang="en-US" sz="900" dirty="0">
                <a:latin typeface="Aptos" panose="020B0004020202020204" pitchFamily="34" charset="0"/>
                <a:ea typeface="Aptos" panose="020B0004020202020204" pitchFamily="34" charset="0"/>
                <a:cs typeface="Times New Roman" panose="02020603050405020304" pitchFamily="18" charset="0"/>
              </a:rPr>
              <a:t>I</a:t>
            </a:r>
            <a:r>
              <a:rPr lang="en-GB" sz="900" dirty="0">
                <a:latin typeface="Aptos" panose="020B0004020202020204" pitchFamily="34" charset="0"/>
                <a:ea typeface="Aptos" panose="020B0004020202020204" pitchFamily="34" charset="0"/>
                <a:cs typeface="Times New Roman" panose="02020603050405020304" pitchFamily="18" charset="0"/>
              </a:rPr>
              <a:t>n PE, children will explore gymnastics through floor work, apparatus and sequencing development. </a:t>
            </a:r>
            <a:endParaRPr lang="en-GB" sz="9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16" name="Picture 15"/>
          <p:cNvPicPr>
            <a:picLocks noChangeAspect="1"/>
          </p:cNvPicPr>
          <p:nvPr/>
        </p:nvPicPr>
        <p:blipFill>
          <a:blip r:embed="rId7"/>
          <a:stretch>
            <a:fillRect/>
          </a:stretch>
        </p:blipFill>
        <p:spPr>
          <a:xfrm>
            <a:off x="5313119" y="79523"/>
            <a:ext cx="493819" cy="499915"/>
          </a:xfrm>
          <a:prstGeom prst="rect">
            <a:avLst/>
          </a:prstGeom>
        </p:spPr>
      </p:pic>
      <p:sp>
        <p:nvSpPr>
          <p:cNvPr id="27" name="TextBox 26">
            <a:extLst>
              <a:ext uri="{FF2B5EF4-FFF2-40B4-BE49-F238E27FC236}">
                <a16:creationId xmlns:a16="http://schemas.microsoft.com/office/drawing/2014/main" id="{B8EC3B88-7A14-45AC-84E8-F2D7C0836785}"/>
              </a:ext>
            </a:extLst>
          </p:cNvPr>
          <p:cNvSpPr txBox="1"/>
          <p:nvPr/>
        </p:nvSpPr>
        <p:spPr>
          <a:xfrm>
            <a:off x="154743" y="1283229"/>
            <a:ext cx="1747724" cy="507831"/>
          </a:xfrm>
          <a:prstGeom prst="rect">
            <a:avLst/>
          </a:prstGeom>
          <a:noFill/>
        </p:spPr>
        <p:txBody>
          <a:bodyPr wrap="square" rtlCol="0">
            <a:spAutoFit/>
          </a:bodyPr>
          <a:lstStyle/>
          <a:p>
            <a:r>
              <a:rPr lang="en-US" sz="900" b="1" kern="100" dirty="0">
                <a:solidFill>
                  <a:srgbClr val="38B74B"/>
                </a:solidFill>
                <a:effectLst/>
                <a:latin typeface="Aptos" panose="020B0004020202020204" pitchFamily="34" charset="0"/>
                <a:ea typeface="Aptos" panose="020B0004020202020204" pitchFamily="34" charset="0"/>
                <a:cs typeface="Times New Roman" panose="02020603050405020304" pitchFamily="18" charset="0"/>
              </a:rPr>
              <a:t>French</a:t>
            </a:r>
          </a:p>
          <a:p>
            <a:r>
              <a:rPr lang="en-GB" sz="9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New Language Content – Countries.</a:t>
            </a:r>
            <a:endParaRPr lang="en-US" sz="900" b="1" kern="100" dirty="0">
              <a:solidFill>
                <a:srgbClr val="38B74B"/>
              </a:solidFill>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0664435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1197</TotalTime>
  <Words>628</Words>
  <Application>Microsoft Office PowerPoint</Application>
  <PresentationFormat>On-screen Show (16:9)</PresentationFormat>
  <Paragraphs>28</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(Body)</vt:lpstr>
      <vt:lpstr>Aptos Display</vt:lpstr>
      <vt:lpstr>Arial</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Steed</dc:creator>
  <cp:lastModifiedBy>Harriet Bennett</cp:lastModifiedBy>
  <cp:revision>63</cp:revision>
  <dcterms:created xsi:type="dcterms:W3CDTF">2024-09-06T08:43:40Z</dcterms:created>
  <dcterms:modified xsi:type="dcterms:W3CDTF">2025-10-23T11:23:58Z</dcterms:modified>
</cp:coreProperties>
</file>